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39" r:id="rId3"/>
    <p:sldId id="340" r:id="rId4"/>
    <p:sldId id="341" r:id="rId5"/>
    <p:sldId id="305" r:id="rId6"/>
    <p:sldId id="317" r:id="rId7"/>
    <p:sldId id="318" r:id="rId8"/>
    <p:sldId id="272" r:id="rId9"/>
    <p:sldId id="337" r:id="rId10"/>
    <p:sldId id="338" r:id="rId11"/>
    <p:sldId id="311" r:id="rId12"/>
    <p:sldId id="308"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28" autoAdjust="0"/>
    <p:restoredTop sz="94660"/>
  </p:normalViewPr>
  <p:slideViewPr>
    <p:cSldViewPr snapToGrid="0">
      <p:cViewPr varScale="1">
        <p:scale>
          <a:sx n="91" d="100"/>
          <a:sy n="91" d="100"/>
        </p:scale>
        <p:origin x="67" y="54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1E1BA-1137-456B-B3DD-A2A4F5F0352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8B13EF-5990-4989-BE3F-1FA9B5FF80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3F6093-520B-4241-8F1D-19D031857F16}"/>
              </a:ext>
            </a:extLst>
          </p:cNvPr>
          <p:cNvSpPr>
            <a:spLocks noGrp="1"/>
          </p:cNvSpPr>
          <p:nvPr>
            <p:ph type="dt" sz="half" idx="10"/>
          </p:nvPr>
        </p:nvSpPr>
        <p:spPr/>
        <p:txBody>
          <a:bodyPr/>
          <a:lstStyle/>
          <a:p>
            <a:fld id="{181566E6-CEF0-4F8C-B102-8A2A549A1A40}" type="datetimeFigureOut">
              <a:rPr lang="en-US" smtClean="0"/>
              <a:t>3/12/2019</a:t>
            </a:fld>
            <a:endParaRPr lang="en-US"/>
          </a:p>
        </p:txBody>
      </p:sp>
      <p:sp>
        <p:nvSpPr>
          <p:cNvPr id="5" name="Footer Placeholder 4">
            <a:extLst>
              <a:ext uri="{FF2B5EF4-FFF2-40B4-BE49-F238E27FC236}">
                <a16:creationId xmlns:a16="http://schemas.microsoft.com/office/drawing/2014/main" id="{BC094B25-C0BA-4C1A-B6EF-2B9FE4F6F0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04CB7-701B-4BA2-8D60-84FC92C00581}"/>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2423871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EC282-1000-4F59-B22B-1450F161E6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5A3A2BE-BD4F-4421-B96B-5D5E8759BBA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0C0AD4-9BE5-4F3B-884C-1FC7038DA597}"/>
              </a:ext>
            </a:extLst>
          </p:cNvPr>
          <p:cNvSpPr>
            <a:spLocks noGrp="1"/>
          </p:cNvSpPr>
          <p:nvPr>
            <p:ph type="dt" sz="half" idx="10"/>
          </p:nvPr>
        </p:nvSpPr>
        <p:spPr/>
        <p:txBody>
          <a:bodyPr/>
          <a:lstStyle/>
          <a:p>
            <a:fld id="{181566E6-CEF0-4F8C-B102-8A2A549A1A40}" type="datetimeFigureOut">
              <a:rPr lang="en-US" smtClean="0"/>
              <a:t>3/12/2019</a:t>
            </a:fld>
            <a:endParaRPr lang="en-US"/>
          </a:p>
        </p:txBody>
      </p:sp>
      <p:sp>
        <p:nvSpPr>
          <p:cNvPr id="5" name="Footer Placeholder 4">
            <a:extLst>
              <a:ext uri="{FF2B5EF4-FFF2-40B4-BE49-F238E27FC236}">
                <a16:creationId xmlns:a16="http://schemas.microsoft.com/office/drawing/2014/main" id="{F1FDA74B-DA8B-4823-A858-1188EFDA9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467EC0-3635-47C2-8151-2C98BD830EC0}"/>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831767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92F6F4-C719-4F1C-B172-DB8412F6069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D050238-26DA-4B2C-80D2-1B730F121C6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F33CB0-D824-417E-9E58-D92887AF3284}"/>
              </a:ext>
            </a:extLst>
          </p:cNvPr>
          <p:cNvSpPr>
            <a:spLocks noGrp="1"/>
          </p:cNvSpPr>
          <p:nvPr>
            <p:ph type="dt" sz="half" idx="10"/>
          </p:nvPr>
        </p:nvSpPr>
        <p:spPr/>
        <p:txBody>
          <a:bodyPr/>
          <a:lstStyle/>
          <a:p>
            <a:fld id="{181566E6-CEF0-4F8C-B102-8A2A549A1A40}" type="datetimeFigureOut">
              <a:rPr lang="en-US" smtClean="0"/>
              <a:t>3/12/2019</a:t>
            </a:fld>
            <a:endParaRPr lang="en-US"/>
          </a:p>
        </p:txBody>
      </p:sp>
      <p:sp>
        <p:nvSpPr>
          <p:cNvPr id="5" name="Footer Placeholder 4">
            <a:extLst>
              <a:ext uri="{FF2B5EF4-FFF2-40B4-BE49-F238E27FC236}">
                <a16:creationId xmlns:a16="http://schemas.microsoft.com/office/drawing/2014/main" id="{E8ACE8D3-2A90-40B0-A196-588E6EBA9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95ECFE-FC5E-4521-BA0E-22670A8D6A9D}"/>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372922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525B4-FEAA-46E4-8680-8B71861BB8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5044D8-3AB8-4D15-86D2-159A0E22C52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BA81CA-2363-4BC2-8BA5-85E40C78B079}"/>
              </a:ext>
            </a:extLst>
          </p:cNvPr>
          <p:cNvSpPr>
            <a:spLocks noGrp="1"/>
          </p:cNvSpPr>
          <p:nvPr>
            <p:ph type="dt" sz="half" idx="10"/>
          </p:nvPr>
        </p:nvSpPr>
        <p:spPr/>
        <p:txBody>
          <a:bodyPr/>
          <a:lstStyle/>
          <a:p>
            <a:fld id="{181566E6-CEF0-4F8C-B102-8A2A549A1A40}" type="datetimeFigureOut">
              <a:rPr lang="en-US" smtClean="0"/>
              <a:t>3/12/2019</a:t>
            </a:fld>
            <a:endParaRPr lang="en-US"/>
          </a:p>
        </p:txBody>
      </p:sp>
      <p:sp>
        <p:nvSpPr>
          <p:cNvPr id="5" name="Footer Placeholder 4">
            <a:extLst>
              <a:ext uri="{FF2B5EF4-FFF2-40B4-BE49-F238E27FC236}">
                <a16:creationId xmlns:a16="http://schemas.microsoft.com/office/drawing/2014/main" id="{EA7BFFF8-ABA4-4CB6-806E-BDF15DF44F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0B6AD4-A7F2-40F9-A0F6-71F41A51DD0B}"/>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173859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EC3D6-42DC-4D26-89A1-92A6AD850AA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A3509C6-C752-4431-9FFE-D29B12B89B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2DC5A6E-B081-4573-B58E-9CF0337E5E4D}"/>
              </a:ext>
            </a:extLst>
          </p:cNvPr>
          <p:cNvSpPr>
            <a:spLocks noGrp="1"/>
          </p:cNvSpPr>
          <p:nvPr>
            <p:ph type="dt" sz="half" idx="10"/>
          </p:nvPr>
        </p:nvSpPr>
        <p:spPr/>
        <p:txBody>
          <a:bodyPr/>
          <a:lstStyle/>
          <a:p>
            <a:fld id="{181566E6-CEF0-4F8C-B102-8A2A549A1A40}" type="datetimeFigureOut">
              <a:rPr lang="en-US" smtClean="0"/>
              <a:t>3/12/2019</a:t>
            </a:fld>
            <a:endParaRPr lang="en-US"/>
          </a:p>
        </p:txBody>
      </p:sp>
      <p:sp>
        <p:nvSpPr>
          <p:cNvPr id="5" name="Footer Placeholder 4">
            <a:extLst>
              <a:ext uri="{FF2B5EF4-FFF2-40B4-BE49-F238E27FC236}">
                <a16:creationId xmlns:a16="http://schemas.microsoft.com/office/drawing/2014/main" id="{071193B6-C02B-4CCF-A1A2-3E005E0FD9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5A9443-63CA-413C-ADC7-EBF930809840}"/>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32188494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404E6-0CBE-4EEF-91B4-3AF7BCC090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87982C-EBA3-4B33-A47F-BA62164E69E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3C01BB-B540-43DA-9BAE-B519F0E5ADC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E6DE3CE-26BD-4D01-839A-8D320FE6CDEA}"/>
              </a:ext>
            </a:extLst>
          </p:cNvPr>
          <p:cNvSpPr>
            <a:spLocks noGrp="1"/>
          </p:cNvSpPr>
          <p:nvPr>
            <p:ph type="dt" sz="half" idx="10"/>
          </p:nvPr>
        </p:nvSpPr>
        <p:spPr/>
        <p:txBody>
          <a:bodyPr/>
          <a:lstStyle/>
          <a:p>
            <a:fld id="{181566E6-CEF0-4F8C-B102-8A2A549A1A40}" type="datetimeFigureOut">
              <a:rPr lang="en-US" smtClean="0"/>
              <a:t>3/12/2019</a:t>
            </a:fld>
            <a:endParaRPr lang="en-US"/>
          </a:p>
        </p:txBody>
      </p:sp>
      <p:sp>
        <p:nvSpPr>
          <p:cNvPr id="6" name="Footer Placeholder 5">
            <a:extLst>
              <a:ext uri="{FF2B5EF4-FFF2-40B4-BE49-F238E27FC236}">
                <a16:creationId xmlns:a16="http://schemas.microsoft.com/office/drawing/2014/main" id="{450C7B62-F565-479B-8DDC-F35AA49FF1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D631B9-6771-4841-9358-4ED3F56A3EEC}"/>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2714009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ED736-63F4-4716-A9D7-CD6AD09782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8E9AFA-E5A7-401C-B777-B638CBE5DC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8F84EAD-D4C7-4B28-AB4C-651C4E6D55D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251179-01D8-43D4-94D2-83E379F04B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90C4E81-C1A1-4A67-860C-5AD113E873B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3E5569B-C04F-4A93-AD3B-6226016AD8E7}"/>
              </a:ext>
            </a:extLst>
          </p:cNvPr>
          <p:cNvSpPr>
            <a:spLocks noGrp="1"/>
          </p:cNvSpPr>
          <p:nvPr>
            <p:ph type="dt" sz="half" idx="10"/>
          </p:nvPr>
        </p:nvSpPr>
        <p:spPr/>
        <p:txBody>
          <a:bodyPr/>
          <a:lstStyle/>
          <a:p>
            <a:fld id="{181566E6-CEF0-4F8C-B102-8A2A549A1A40}" type="datetimeFigureOut">
              <a:rPr lang="en-US" smtClean="0"/>
              <a:t>3/12/2019</a:t>
            </a:fld>
            <a:endParaRPr lang="en-US"/>
          </a:p>
        </p:txBody>
      </p:sp>
      <p:sp>
        <p:nvSpPr>
          <p:cNvPr id="8" name="Footer Placeholder 7">
            <a:extLst>
              <a:ext uri="{FF2B5EF4-FFF2-40B4-BE49-F238E27FC236}">
                <a16:creationId xmlns:a16="http://schemas.microsoft.com/office/drawing/2014/main" id="{0C0D8A50-41AD-4DC4-A927-BB84460EDF2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A6CC33-7841-4C92-9BCE-AE7ADF3F04ED}"/>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477135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437C8-607B-42B0-B755-5DC1BC0147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7D8DD4-B17A-47E7-A443-55E1DFBF2C96}"/>
              </a:ext>
            </a:extLst>
          </p:cNvPr>
          <p:cNvSpPr>
            <a:spLocks noGrp="1"/>
          </p:cNvSpPr>
          <p:nvPr>
            <p:ph type="dt" sz="half" idx="10"/>
          </p:nvPr>
        </p:nvSpPr>
        <p:spPr/>
        <p:txBody>
          <a:bodyPr/>
          <a:lstStyle/>
          <a:p>
            <a:fld id="{181566E6-CEF0-4F8C-B102-8A2A549A1A40}" type="datetimeFigureOut">
              <a:rPr lang="en-US" smtClean="0"/>
              <a:t>3/12/2019</a:t>
            </a:fld>
            <a:endParaRPr lang="en-US"/>
          </a:p>
        </p:txBody>
      </p:sp>
      <p:sp>
        <p:nvSpPr>
          <p:cNvPr id="4" name="Footer Placeholder 3">
            <a:extLst>
              <a:ext uri="{FF2B5EF4-FFF2-40B4-BE49-F238E27FC236}">
                <a16:creationId xmlns:a16="http://schemas.microsoft.com/office/drawing/2014/main" id="{9C86957F-0B70-42A4-BB14-80F4604740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7BC452-4EE3-4E01-A7D8-0439F97A0069}"/>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565182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799DDB-9D5D-4459-8CD7-7964E4DB0DEC}"/>
              </a:ext>
            </a:extLst>
          </p:cNvPr>
          <p:cNvSpPr>
            <a:spLocks noGrp="1"/>
          </p:cNvSpPr>
          <p:nvPr>
            <p:ph type="dt" sz="half" idx="10"/>
          </p:nvPr>
        </p:nvSpPr>
        <p:spPr/>
        <p:txBody>
          <a:bodyPr/>
          <a:lstStyle/>
          <a:p>
            <a:fld id="{181566E6-CEF0-4F8C-B102-8A2A549A1A40}" type="datetimeFigureOut">
              <a:rPr lang="en-US" smtClean="0"/>
              <a:t>3/12/2019</a:t>
            </a:fld>
            <a:endParaRPr lang="en-US"/>
          </a:p>
        </p:txBody>
      </p:sp>
      <p:sp>
        <p:nvSpPr>
          <p:cNvPr id="3" name="Footer Placeholder 2">
            <a:extLst>
              <a:ext uri="{FF2B5EF4-FFF2-40B4-BE49-F238E27FC236}">
                <a16:creationId xmlns:a16="http://schemas.microsoft.com/office/drawing/2014/main" id="{38A292E1-CC8A-4AA3-8E3C-BE54F19F1A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87634C-4B8D-4BDC-A80D-4A3909BFC5A4}"/>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2632650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712F8-F13D-48AE-B813-3708AB7BBF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0DC8E30-F372-4F3B-91D3-1043B6FDFD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7F7AAB9-3212-41F6-BCD2-6B88468090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7B6BC2E-5582-436B-A407-6DAFF92DAFF3}"/>
              </a:ext>
            </a:extLst>
          </p:cNvPr>
          <p:cNvSpPr>
            <a:spLocks noGrp="1"/>
          </p:cNvSpPr>
          <p:nvPr>
            <p:ph type="dt" sz="half" idx="10"/>
          </p:nvPr>
        </p:nvSpPr>
        <p:spPr/>
        <p:txBody>
          <a:bodyPr/>
          <a:lstStyle/>
          <a:p>
            <a:fld id="{181566E6-CEF0-4F8C-B102-8A2A549A1A40}" type="datetimeFigureOut">
              <a:rPr lang="en-US" smtClean="0"/>
              <a:t>3/12/2019</a:t>
            </a:fld>
            <a:endParaRPr lang="en-US"/>
          </a:p>
        </p:txBody>
      </p:sp>
      <p:sp>
        <p:nvSpPr>
          <p:cNvPr id="6" name="Footer Placeholder 5">
            <a:extLst>
              <a:ext uri="{FF2B5EF4-FFF2-40B4-BE49-F238E27FC236}">
                <a16:creationId xmlns:a16="http://schemas.microsoft.com/office/drawing/2014/main" id="{57355FE4-76BD-4247-ABC7-3DCC4BD352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FF2D66-F065-40EC-AB29-D7D3B44DFED9}"/>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409506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60E54-E37E-41B6-8CEF-1DC40CD989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204B9FB-FB4E-4569-ABCC-ED0EADBACB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568ABF-DDE3-4DC2-BD84-7F1A7961A4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9841A7B-470E-4E3A-A7E6-F8E6C0536D67}"/>
              </a:ext>
            </a:extLst>
          </p:cNvPr>
          <p:cNvSpPr>
            <a:spLocks noGrp="1"/>
          </p:cNvSpPr>
          <p:nvPr>
            <p:ph type="dt" sz="half" idx="10"/>
          </p:nvPr>
        </p:nvSpPr>
        <p:spPr/>
        <p:txBody>
          <a:bodyPr/>
          <a:lstStyle/>
          <a:p>
            <a:fld id="{181566E6-CEF0-4F8C-B102-8A2A549A1A40}" type="datetimeFigureOut">
              <a:rPr lang="en-US" smtClean="0"/>
              <a:t>3/12/2019</a:t>
            </a:fld>
            <a:endParaRPr lang="en-US"/>
          </a:p>
        </p:txBody>
      </p:sp>
      <p:sp>
        <p:nvSpPr>
          <p:cNvPr id="6" name="Footer Placeholder 5">
            <a:extLst>
              <a:ext uri="{FF2B5EF4-FFF2-40B4-BE49-F238E27FC236}">
                <a16:creationId xmlns:a16="http://schemas.microsoft.com/office/drawing/2014/main" id="{724F6F9B-E431-43A2-A2A2-A11E565A91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0BDC45-9251-4A6D-9E5F-8EA893F2C518}"/>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275819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4AB601-7B94-4201-9500-D14A912C3B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8724BA8-D0DC-44A3-BCFC-3A26DF1D73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CA8448-9928-4C1E-BFD5-52806B6455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1566E6-CEF0-4F8C-B102-8A2A549A1A40}" type="datetimeFigureOut">
              <a:rPr lang="en-US" smtClean="0"/>
              <a:t>3/12/2019</a:t>
            </a:fld>
            <a:endParaRPr lang="en-US"/>
          </a:p>
        </p:txBody>
      </p:sp>
      <p:sp>
        <p:nvSpPr>
          <p:cNvPr id="5" name="Footer Placeholder 4">
            <a:extLst>
              <a:ext uri="{FF2B5EF4-FFF2-40B4-BE49-F238E27FC236}">
                <a16:creationId xmlns:a16="http://schemas.microsoft.com/office/drawing/2014/main" id="{EAC41508-263D-412F-A458-057ACC14AC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35801B8-D10B-4321-9B48-80E7101E39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E54330-5DC8-413B-862F-C011D2D37484}" type="slidenum">
              <a:rPr lang="en-US" smtClean="0"/>
              <a:t>‹#›</a:t>
            </a:fld>
            <a:endParaRPr lang="en-US"/>
          </a:p>
        </p:txBody>
      </p:sp>
    </p:spTree>
    <p:extLst>
      <p:ext uri="{BB962C8B-B14F-4D97-AF65-F5344CB8AC3E}">
        <p14:creationId xmlns:p14="http://schemas.microsoft.com/office/powerpoint/2010/main" val="3904209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391CD-FB73-4480-BF8C-41C55F17C4E2}"/>
              </a:ext>
            </a:extLst>
          </p:cNvPr>
          <p:cNvSpPr>
            <a:spLocks noGrp="1"/>
          </p:cNvSpPr>
          <p:nvPr>
            <p:ph type="ctrTitle"/>
          </p:nvPr>
        </p:nvSpPr>
        <p:spPr/>
        <p:txBody>
          <a:bodyPr/>
          <a:lstStyle/>
          <a:p>
            <a:r>
              <a:rPr lang="en-US" dirty="0"/>
              <a:t>Timing and land cover validation with Planet</a:t>
            </a:r>
          </a:p>
        </p:txBody>
      </p:sp>
      <p:sp>
        <p:nvSpPr>
          <p:cNvPr id="3" name="Subtitle 2">
            <a:extLst>
              <a:ext uri="{FF2B5EF4-FFF2-40B4-BE49-F238E27FC236}">
                <a16:creationId xmlns:a16="http://schemas.microsoft.com/office/drawing/2014/main" id="{D53830B1-BB35-4017-BCA7-4930FC46C541}"/>
              </a:ext>
            </a:extLst>
          </p:cNvPr>
          <p:cNvSpPr>
            <a:spLocks noGrp="1"/>
          </p:cNvSpPr>
          <p:nvPr>
            <p:ph type="subTitle" idx="1"/>
          </p:nvPr>
        </p:nvSpPr>
        <p:spPr/>
        <p:txBody>
          <a:bodyPr/>
          <a:lstStyle/>
          <a:p>
            <a:r>
              <a:rPr lang="en-US" dirty="0"/>
              <a:t>March 15, 2019</a:t>
            </a:r>
          </a:p>
        </p:txBody>
      </p:sp>
    </p:spTree>
    <p:extLst>
      <p:ext uri="{BB962C8B-B14F-4D97-AF65-F5344CB8AC3E}">
        <p14:creationId xmlns:p14="http://schemas.microsoft.com/office/powerpoint/2010/main" val="116869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97B5A-FBCE-45BC-957C-3E5A5FFFFFAB}"/>
              </a:ext>
            </a:extLst>
          </p:cNvPr>
          <p:cNvSpPr txBox="1"/>
          <p:nvPr/>
        </p:nvSpPr>
        <p:spPr>
          <a:xfrm>
            <a:off x="191588" y="130629"/>
            <a:ext cx="11808823" cy="2862322"/>
          </a:xfrm>
          <a:prstGeom prst="rect">
            <a:avLst/>
          </a:prstGeom>
          <a:noFill/>
        </p:spPr>
        <p:txBody>
          <a:bodyPr wrap="square" rtlCol="0">
            <a:spAutoFit/>
          </a:bodyPr>
          <a:lstStyle/>
          <a:p>
            <a:pPr marL="285750" indent="-285750">
              <a:buFont typeface="Arial" panose="020B0604020202020204" pitchFamily="34" charset="0"/>
              <a:buChar char="•"/>
            </a:pPr>
            <a:r>
              <a:rPr lang="en-US" dirty="0"/>
              <a:t>For SC vs DC accuracy, normalize by total </a:t>
            </a:r>
            <a:r>
              <a:rPr lang="en-US" dirty="0" err="1"/>
              <a:t>agri</a:t>
            </a:r>
            <a:r>
              <a:rPr lang="en-US" dirty="0"/>
              <a:t>/field, NOT by SC+DC, so the confusion matrix sums to one</a:t>
            </a:r>
          </a:p>
          <a:p>
            <a:pPr marL="285750" indent="-285750">
              <a:buFont typeface="Arial" panose="020B0604020202020204" pitchFamily="34" charset="0"/>
              <a:buChar char="•"/>
            </a:pPr>
            <a:r>
              <a:rPr lang="en-US" dirty="0"/>
              <a:t>For natural vs </a:t>
            </a:r>
            <a:r>
              <a:rPr lang="en-US" dirty="0" err="1"/>
              <a:t>agri</a:t>
            </a:r>
            <a:r>
              <a:rPr lang="en-US" dirty="0"/>
              <a:t> accuracy, try masking edges and masking by crop cycle and peak EVI target only </a:t>
            </a:r>
            <a:r>
              <a:rPr lang="en-US" dirty="0" err="1"/>
              <a:t>agri</a:t>
            </a:r>
            <a:endParaRPr lang="en-US" dirty="0"/>
          </a:p>
          <a:p>
            <a:pPr marL="285750" indent="-285750">
              <a:buFont typeface="Arial" panose="020B0604020202020204" pitchFamily="34" charset="0"/>
              <a:buChar char="•"/>
            </a:pPr>
            <a:r>
              <a:rPr lang="en-US" dirty="0"/>
              <a:t>Look at the dates corresponding to the low error fields and see if they represent the full range of crop dates represented by all the fields, because there might be a bias towards fields that were planted at a time when there weren’t clouds. This bias would also be solved if there are many locations of validation data.</a:t>
            </a:r>
          </a:p>
          <a:p>
            <a:pPr marL="285750" indent="-285750">
              <a:buFont typeface="Arial" panose="020B0604020202020204" pitchFamily="34" charset="0"/>
              <a:buChar char="•"/>
            </a:pPr>
            <a:r>
              <a:rPr lang="en-US" dirty="0"/>
              <a:t>Purchase Planet images. Talk to Jen Dawson</a:t>
            </a:r>
          </a:p>
          <a:p>
            <a:pPr marL="285750" indent="-285750">
              <a:buFont typeface="Arial" panose="020B0604020202020204" pitchFamily="34" charset="0"/>
              <a:buChar char="•"/>
            </a:pPr>
            <a:r>
              <a:rPr lang="en-US" dirty="0"/>
              <a:t>Read papers that produce </a:t>
            </a:r>
            <a:r>
              <a:rPr lang="en-US" dirty="0" err="1"/>
              <a:t>agri</a:t>
            </a:r>
            <a:r>
              <a:rPr lang="en-US" dirty="0"/>
              <a:t> datasets. Find one or two that are nice to read and analyze how they write about it.</a:t>
            </a:r>
          </a:p>
          <a:p>
            <a:pPr marL="285750" indent="-285750">
              <a:buFont typeface="Arial" panose="020B0604020202020204" pitchFamily="34" charset="0"/>
              <a:buChar char="•"/>
            </a:pPr>
            <a:r>
              <a:rPr lang="en-US" dirty="0"/>
              <a:t>Use </a:t>
            </a:r>
            <a:r>
              <a:rPr lang="en-US" dirty="0" err="1"/>
              <a:t>ShareLatex</a:t>
            </a:r>
            <a:r>
              <a:rPr lang="en-US" dirty="0"/>
              <a:t> and start outlining</a:t>
            </a:r>
          </a:p>
          <a:p>
            <a:pPr marL="285750" indent="-285750">
              <a:buFont typeface="Arial" panose="020B0604020202020204" pitchFamily="34" charset="0"/>
              <a:buChar char="•"/>
            </a:pPr>
            <a:r>
              <a:rPr lang="en-US" dirty="0"/>
              <a:t>Look at Slack for ‘how to write a paper’ article that Sally shared</a:t>
            </a:r>
          </a:p>
          <a:p>
            <a:pPr marL="285750" indent="-285750">
              <a:buFont typeface="Arial" panose="020B0604020202020204" pitchFamily="34" charset="0"/>
              <a:buChar char="•"/>
            </a:pPr>
            <a:r>
              <a:rPr lang="en-US" dirty="0"/>
              <a:t>Think about the story and figures that illustrate the story</a:t>
            </a:r>
          </a:p>
        </p:txBody>
      </p:sp>
    </p:spTree>
    <p:extLst>
      <p:ext uri="{BB962C8B-B14F-4D97-AF65-F5344CB8AC3E}">
        <p14:creationId xmlns:p14="http://schemas.microsoft.com/office/powerpoint/2010/main" val="4158227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31ADD0-EFA3-4A54-9649-1A631BE486A3}"/>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5673009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3211" y="223692"/>
            <a:ext cx="11485577" cy="3693319"/>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Ask Gabriel if can visually see difference between soy and </a:t>
            </a:r>
            <a:r>
              <a:rPr lang="en-US" dirty="0" err="1"/>
              <a:t>nonsoy</a:t>
            </a:r>
            <a:r>
              <a:rPr lang="en-US" dirty="0"/>
              <a:t>, and list all the potential </a:t>
            </a:r>
            <a:r>
              <a:rPr lang="en-US" dirty="0" err="1"/>
              <a:t>nonsoy</a:t>
            </a:r>
            <a:r>
              <a:rPr lang="en-US" dirty="0"/>
              <a:t> crops options</a:t>
            </a:r>
          </a:p>
          <a:p>
            <a:pPr marL="285750" indent="-285750">
              <a:buFontTx/>
              <a:buChar char="-"/>
            </a:pPr>
            <a:r>
              <a:rPr lang="en-US" dirty="0"/>
              <a:t>For center pivot detection, normalize the difference in max and min EVI. Also try to keep the object oriented classification as an image with integers as band values to prevent the raster to vector conversion that’s so hard to scale up</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a:p>
            <a:endParaRPr lang="en-US" dirty="0"/>
          </a:p>
          <a:p>
            <a:r>
              <a:rPr lang="en-US" dirty="0"/>
              <a:t>NEXT Planet image downloads:</a:t>
            </a:r>
          </a:p>
          <a:p>
            <a:pPr marL="285750" indent="-285750">
              <a:buFontTx/>
              <a:buChar char="-"/>
            </a:pPr>
            <a:r>
              <a:rPr lang="en-US" dirty="0">
                <a:solidFill>
                  <a:srgbClr val="FF0000"/>
                </a:solidFill>
              </a:rPr>
              <a:t>For poly6 to 8 (based on soy_pts_agsat1), only download for 2016-2017. these are in MT</a:t>
            </a:r>
          </a:p>
          <a:p>
            <a:pPr marL="285750" indent="-285750">
              <a:buFontTx/>
              <a:buChar char="-"/>
            </a:pPr>
            <a:r>
              <a:rPr lang="en-US" dirty="0">
                <a:solidFill>
                  <a:srgbClr val="FF0000"/>
                </a:solidFill>
              </a:rPr>
              <a:t>Download more </a:t>
            </a:r>
            <a:r>
              <a:rPr lang="en-US" dirty="0" err="1">
                <a:solidFill>
                  <a:srgbClr val="FF0000"/>
                </a:solidFill>
              </a:rPr>
              <a:t>matopiba</a:t>
            </a:r>
            <a:r>
              <a:rPr lang="en-US" dirty="0">
                <a:solidFill>
                  <a:srgbClr val="FF0000"/>
                </a:solidFill>
              </a:rPr>
              <a:t> soy polys (poly 2 and 4) for any year</a:t>
            </a:r>
          </a:p>
        </p:txBody>
      </p:sp>
      <p:sp>
        <p:nvSpPr>
          <p:cNvPr id="3" name="Rectangle 2"/>
          <p:cNvSpPr/>
          <p:nvPr/>
        </p:nvSpPr>
        <p:spPr>
          <a:xfrm>
            <a:off x="2140010" y="4879982"/>
            <a:ext cx="7421784" cy="1754326"/>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Tree>
    <p:extLst>
      <p:ext uri="{BB962C8B-B14F-4D97-AF65-F5344CB8AC3E}">
        <p14:creationId xmlns:p14="http://schemas.microsoft.com/office/powerpoint/2010/main" val="1293696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8285" y="333520"/>
            <a:ext cx="11635559" cy="5632312"/>
          </a:xfrm>
          <a:prstGeom prst="rect">
            <a:avLst/>
          </a:prstGeom>
          <a:noFill/>
        </p:spPr>
        <p:txBody>
          <a:bodyPr wrap="square" rtlCol="0">
            <a:spAutoFit/>
          </a:bodyPr>
          <a:lstStyle/>
          <a:p>
            <a:r>
              <a:rPr lang="en-US" dirty="0"/>
              <a:t>GEE file: </a:t>
            </a:r>
            <a:r>
              <a:rPr lang="en-US" dirty="0" err="1"/>
              <a:t>LandCover</a:t>
            </a:r>
            <a:r>
              <a:rPr lang="en-US" dirty="0"/>
              <a:t>/Planet Add QA for Validation Data</a:t>
            </a:r>
          </a:p>
          <a:p>
            <a:pPr marL="285750" indent="-285750">
              <a:buFont typeface="Arial"/>
              <a:buChar char="•"/>
            </a:pPr>
            <a:r>
              <a:rPr lang="en-US" dirty="0"/>
              <a:t>Goes through poly1, poly3 and poly5 data to record whether my validation data have good accuracy/high confidence with the help of MODIS EVI </a:t>
            </a:r>
            <a:r>
              <a:rPr lang="en-US" dirty="0" err="1"/>
              <a:t>timeseries</a:t>
            </a:r>
            <a:r>
              <a:rPr lang="en-US" dirty="0"/>
              <a:t>. Also put in cropping intensity.</a:t>
            </a:r>
          </a:p>
          <a:p>
            <a:pPr marL="285750" indent="-285750">
              <a:buFont typeface="Arial"/>
              <a:buChar char="•"/>
            </a:pPr>
            <a:r>
              <a:rPr lang="en-US" dirty="0"/>
              <a:t>In the future, these should be done during initial Planet Create Validation Data script</a:t>
            </a:r>
          </a:p>
          <a:p>
            <a:pPr marL="285750" indent="-285750">
              <a:buFont typeface="Arial"/>
              <a:buChar char="•"/>
            </a:pPr>
            <a:r>
              <a:rPr lang="en-US" dirty="0"/>
              <a:t>Table:</a:t>
            </a:r>
          </a:p>
          <a:p>
            <a:pPr marL="742950" lvl="1" indent="-285750">
              <a:buFont typeface="Arial"/>
              <a:buChar char="•"/>
            </a:pPr>
            <a:r>
              <a:rPr lang="en-US" dirty="0"/>
              <a:t>Confidence = 0 means no confidence</a:t>
            </a:r>
          </a:p>
          <a:p>
            <a:pPr marL="742950" lvl="1" indent="-285750">
              <a:buFont typeface="Arial"/>
              <a:buChar char="•"/>
            </a:pPr>
            <a:r>
              <a:rPr lang="en-US" dirty="0"/>
              <a:t>Confidence = 1 means MODIS EVI </a:t>
            </a:r>
            <a:r>
              <a:rPr lang="en-US" dirty="0" err="1"/>
              <a:t>timeseries</a:t>
            </a:r>
            <a:r>
              <a:rPr lang="en-US" dirty="0"/>
              <a:t> and reported validation data seem to agree, or at most are 7 days apart</a:t>
            </a:r>
          </a:p>
          <a:p>
            <a:pPr marL="742950" lvl="1" indent="-285750">
              <a:buFont typeface="Arial"/>
              <a:buChar char="•"/>
            </a:pPr>
            <a:r>
              <a:rPr lang="en-US" dirty="0"/>
              <a:t>Confidence or cropping intensity = -1 means no data</a:t>
            </a:r>
          </a:p>
          <a:p>
            <a:pPr marL="285750" indent="-285750">
              <a:buFont typeface="Arial"/>
              <a:buChar char="•"/>
            </a:pPr>
            <a:r>
              <a:rPr lang="en-US" dirty="0"/>
              <a:t>Takeaways:</a:t>
            </a:r>
          </a:p>
          <a:p>
            <a:pPr marL="742950" lvl="1" indent="-285750">
              <a:buFont typeface="Arial"/>
              <a:buChar char="•"/>
            </a:pPr>
            <a:r>
              <a:rPr lang="en-US" dirty="0"/>
              <a:t>Noticed that the validation planting date range tends to be late; need to extend plant early to be even earlier (by about a week)</a:t>
            </a:r>
          </a:p>
          <a:p>
            <a:pPr marL="742950" lvl="1" indent="-285750">
              <a:buFont typeface="Arial"/>
              <a:buChar char="•"/>
            </a:pPr>
            <a:r>
              <a:rPr lang="en-US" dirty="0"/>
              <a:t>When it’s really clear when it harvested (i.e. short validation range), the harvest always happens right as the EVI gets to the baseline; harvest doesn’t happen before the baseline or point of max EVI decline</a:t>
            </a:r>
          </a:p>
          <a:p>
            <a:pPr marL="742950" lvl="1" indent="-285750">
              <a:buFont typeface="Arial"/>
              <a:buChar char="•"/>
            </a:pPr>
            <a:r>
              <a:rPr lang="en-US" dirty="0"/>
              <a:t>If there’s a sizeable (i.e. a month) bare soil gap between first and second crop, it’s easier to see p2 and h1; if they come very close together in time, they’re hard to separate in the MODIS </a:t>
            </a:r>
            <a:r>
              <a:rPr lang="en-US" dirty="0" err="1"/>
              <a:t>timeseries</a:t>
            </a:r>
            <a:r>
              <a:rPr lang="en-US" dirty="0"/>
              <a:t> (there’s just a gap of no data between h1 and p2), and it’s easy to get estimates wrong (and therefore will be masked out – source of bias?)</a:t>
            </a:r>
          </a:p>
          <a:p>
            <a:pPr marL="742950" lvl="1" indent="-285750">
              <a:buFont typeface="Arial"/>
              <a:buChar char="•"/>
            </a:pPr>
            <a:r>
              <a:rPr lang="en-US" dirty="0"/>
              <a:t>When there’s a short cycle ‘starter crop’ before the first crop, both the estimates and validation data get confused. Would mask these out and be biased against fields with starter crops in both validation process and in final map.</a:t>
            </a:r>
          </a:p>
          <a:p>
            <a:pPr marL="285750" indent="-285750">
              <a:buFont typeface="Arial"/>
              <a:buChar char="•"/>
            </a:pPr>
            <a:endParaRPr lang="en-US" dirty="0"/>
          </a:p>
        </p:txBody>
      </p:sp>
    </p:spTree>
    <p:extLst>
      <p:ext uri="{BB962C8B-B14F-4D97-AF65-F5344CB8AC3E}">
        <p14:creationId xmlns:p14="http://schemas.microsoft.com/office/powerpoint/2010/main" val="2090339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8285" y="333520"/>
            <a:ext cx="11635559" cy="1477328"/>
          </a:xfrm>
          <a:prstGeom prst="rect">
            <a:avLst/>
          </a:prstGeom>
          <a:noFill/>
        </p:spPr>
        <p:txBody>
          <a:bodyPr wrap="square" rtlCol="0">
            <a:spAutoFit/>
          </a:bodyPr>
          <a:lstStyle/>
          <a:p>
            <a:r>
              <a:rPr lang="en-US" dirty="0"/>
              <a:t>GEE file: </a:t>
            </a:r>
            <a:r>
              <a:rPr lang="en-US" dirty="0" err="1"/>
              <a:t>LandCover</a:t>
            </a:r>
            <a:r>
              <a:rPr lang="en-US" dirty="0"/>
              <a:t>/Planet Do Validation v2</a:t>
            </a:r>
          </a:p>
          <a:p>
            <a:pPr marL="285750" indent="-285750">
              <a:buFont typeface="Arial" panose="020B0604020202020204" pitchFamily="34" charset="0"/>
              <a:buChar char="•"/>
            </a:pPr>
            <a:r>
              <a:rPr lang="en-US" dirty="0"/>
              <a:t>Before doing validation, mask out validation data based on the ‘confidence’ generated in Planet Add QA for Validation Data (for poly 1, 3 and 5) or directly from Planet Create Validation Data v2</a:t>
            </a:r>
          </a:p>
          <a:p>
            <a:pPr marL="285750" indent="-285750">
              <a:buFont typeface="Arial" panose="020B0604020202020204" pitchFamily="34" charset="0"/>
              <a:buChar char="•"/>
            </a:pPr>
            <a:r>
              <a:rPr lang="en-US" dirty="0"/>
              <a:t>Also mask out ‘bad’ estimates that would be masked out anyway in the final map using peak timing and crop cycle</a:t>
            </a:r>
          </a:p>
          <a:p>
            <a:pPr marL="285750" indent="-285750">
              <a:buFont typeface="Arial" panose="020B0604020202020204" pitchFamily="34" charset="0"/>
              <a:buChar char="•"/>
            </a:pPr>
            <a:r>
              <a:rPr lang="en-US" dirty="0"/>
              <a:t>Crop cycle QA and timing QA are masked separately</a:t>
            </a:r>
          </a:p>
        </p:txBody>
      </p:sp>
      <p:sp>
        <p:nvSpPr>
          <p:cNvPr id="3" name="TextBox 2">
            <a:extLst>
              <a:ext uri="{FF2B5EF4-FFF2-40B4-BE49-F238E27FC236}">
                <a16:creationId xmlns:a16="http://schemas.microsoft.com/office/drawing/2014/main" id="{ED03A0E0-8B5B-4CE7-A459-34ADB0A35E6A}"/>
              </a:ext>
            </a:extLst>
          </p:cNvPr>
          <p:cNvSpPr txBox="1"/>
          <p:nvPr/>
        </p:nvSpPr>
        <p:spPr>
          <a:xfrm>
            <a:off x="978542" y="1843530"/>
            <a:ext cx="3143421" cy="369332"/>
          </a:xfrm>
          <a:prstGeom prst="rect">
            <a:avLst/>
          </a:prstGeom>
          <a:noFill/>
        </p:spPr>
        <p:txBody>
          <a:bodyPr wrap="square" rtlCol="0">
            <a:spAutoFit/>
          </a:bodyPr>
          <a:lstStyle/>
          <a:p>
            <a:r>
              <a:rPr lang="en-US" dirty="0"/>
              <a:t>Poly1, 2018 before QA masking</a:t>
            </a:r>
          </a:p>
        </p:txBody>
      </p:sp>
      <p:pic>
        <p:nvPicPr>
          <p:cNvPr id="5" name="Picture 4">
            <a:extLst>
              <a:ext uri="{FF2B5EF4-FFF2-40B4-BE49-F238E27FC236}">
                <a16:creationId xmlns:a16="http://schemas.microsoft.com/office/drawing/2014/main" id="{7E69D997-81DD-4916-BF61-8CAD29168D5E}"/>
              </a:ext>
            </a:extLst>
          </p:cNvPr>
          <p:cNvPicPr>
            <a:picLocks noChangeAspect="1"/>
          </p:cNvPicPr>
          <p:nvPr/>
        </p:nvPicPr>
        <p:blipFill rotWithShape="1">
          <a:blip r:embed="rId2"/>
          <a:srcRect l="43899" t="33762" r="27064" b="10459"/>
          <a:stretch/>
        </p:blipFill>
        <p:spPr>
          <a:xfrm>
            <a:off x="128285" y="2214269"/>
            <a:ext cx="2170298" cy="2345157"/>
          </a:xfrm>
          <a:prstGeom prst="rect">
            <a:avLst/>
          </a:prstGeom>
        </p:spPr>
      </p:pic>
      <p:pic>
        <p:nvPicPr>
          <p:cNvPr id="6" name="Picture 5">
            <a:extLst>
              <a:ext uri="{FF2B5EF4-FFF2-40B4-BE49-F238E27FC236}">
                <a16:creationId xmlns:a16="http://schemas.microsoft.com/office/drawing/2014/main" id="{D1F1B65C-66E9-462D-A0BC-AD06BBDB6E4F}"/>
              </a:ext>
            </a:extLst>
          </p:cNvPr>
          <p:cNvPicPr>
            <a:picLocks noChangeAspect="1"/>
          </p:cNvPicPr>
          <p:nvPr/>
        </p:nvPicPr>
        <p:blipFill rotWithShape="1">
          <a:blip r:embed="rId3"/>
          <a:srcRect l="44037" t="44220" r="26926" b="8746"/>
          <a:stretch/>
        </p:blipFill>
        <p:spPr>
          <a:xfrm>
            <a:off x="2550253" y="2212862"/>
            <a:ext cx="2575421" cy="2346564"/>
          </a:xfrm>
          <a:prstGeom prst="rect">
            <a:avLst/>
          </a:prstGeom>
        </p:spPr>
      </p:pic>
      <p:sp>
        <p:nvSpPr>
          <p:cNvPr id="7" name="TextBox 6">
            <a:extLst>
              <a:ext uri="{FF2B5EF4-FFF2-40B4-BE49-F238E27FC236}">
                <a16:creationId xmlns:a16="http://schemas.microsoft.com/office/drawing/2014/main" id="{2130A2D8-2DF4-406B-9DAD-B05D9F893EE9}"/>
              </a:ext>
            </a:extLst>
          </p:cNvPr>
          <p:cNvSpPr txBox="1"/>
          <p:nvPr/>
        </p:nvSpPr>
        <p:spPr>
          <a:xfrm>
            <a:off x="8386196" y="1902253"/>
            <a:ext cx="3143421" cy="369332"/>
          </a:xfrm>
          <a:prstGeom prst="rect">
            <a:avLst/>
          </a:prstGeom>
          <a:noFill/>
        </p:spPr>
        <p:txBody>
          <a:bodyPr wrap="square" rtlCol="0">
            <a:spAutoFit/>
          </a:bodyPr>
          <a:lstStyle/>
          <a:p>
            <a:r>
              <a:rPr lang="en-US" dirty="0"/>
              <a:t>Poly1, 2018 after QA masking</a:t>
            </a:r>
          </a:p>
        </p:txBody>
      </p:sp>
      <p:pic>
        <p:nvPicPr>
          <p:cNvPr id="8" name="Picture 7">
            <a:extLst>
              <a:ext uri="{FF2B5EF4-FFF2-40B4-BE49-F238E27FC236}">
                <a16:creationId xmlns:a16="http://schemas.microsoft.com/office/drawing/2014/main" id="{EBA14368-1521-4C1E-90B8-E6914C660EC3}"/>
              </a:ext>
            </a:extLst>
          </p:cNvPr>
          <p:cNvPicPr>
            <a:picLocks noChangeAspect="1"/>
          </p:cNvPicPr>
          <p:nvPr/>
        </p:nvPicPr>
        <p:blipFill rotWithShape="1">
          <a:blip r:embed="rId4"/>
          <a:srcRect l="44105" t="32267" r="27615" b="11315"/>
          <a:stretch/>
        </p:blipFill>
        <p:spPr>
          <a:xfrm>
            <a:off x="7158436" y="2271585"/>
            <a:ext cx="2231471" cy="2504126"/>
          </a:xfrm>
          <a:prstGeom prst="rect">
            <a:avLst/>
          </a:prstGeom>
        </p:spPr>
      </p:pic>
      <p:pic>
        <p:nvPicPr>
          <p:cNvPr id="9" name="Picture 8">
            <a:extLst>
              <a:ext uri="{FF2B5EF4-FFF2-40B4-BE49-F238E27FC236}">
                <a16:creationId xmlns:a16="http://schemas.microsoft.com/office/drawing/2014/main" id="{77573717-8CC3-453C-8A54-112338F62C1E}"/>
              </a:ext>
            </a:extLst>
          </p:cNvPr>
          <p:cNvPicPr>
            <a:picLocks noChangeAspect="1"/>
          </p:cNvPicPr>
          <p:nvPr/>
        </p:nvPicPr>
        <p:blipFill rotWithShape="1">
          <a:blip r:embed="rId5"/>
          <a:srcRect l="44105" t="41223" r="27477" b="10459"/>
          <a:stretch/>
        </p:blipFill>
        <p:spPr>
          <a:xfrm>
            <a:off x="9598235" y="2271586"/>
            <a:ext cx="2593765" cy="2480720"/>
          </a:xfrm>
          <a:prstGeom prst="rect">
            <a:avLst/>
          </a:prstGeom>
        </p:spPr>
      </p:pic>
      <p:pic>
        <p:nvPicPr>
          <p:cNvPr id="10" name="Picture 9">
            <a:extLst>
              <a:ext uri="{FF2B5EF4-FFF2-40B4-BE49-F238E27FC236}">
                <a16:creationId xmlns:a16="http://schemas.microsoft.com/office/drawing/2014/main" id="{3EEE917E-FE25-420F-9123-8ABBD4C09E74}"/>
              </a:ext>
            </a:extLst>
          </p:cNvPr>
          <p:cNvPicPr>
            <a:picLocks noChangeAspect="1"/>
          </p:cNvPicPr>
          <p:nvPr/>
        </p:nvPicPr>
        <p:blipFill rotWithShape="1">
          <a:blip r:embed="rId6"/>
          <a:srcRect l="75069" t="21162" r="1448" b="20000"/>
          <a:stretch/>
        </p:blipFill>
        <p:spPr>
          <a:xfrm>
            <a:off x="5181018" y="4118995"/>
            <a:ext cx="1873254" cy="2640044"/>
          </a:xfrm>
          <a:prstGeom prst="rect">
            <a:avLst/>
          </a:prstGeom>
        </p:spPr>
      </p:pic>
      <p:cxnSp>
        <p:nvCxnSpPr>
          <p:cNvPr id="12" name="Straight Arrow Connector 11">
            <a:extLst>
              <a:ext uri="{FF2B5EF4-FFF2-40B4-BE49-F238E27FC236}">
                <a16:creationId xmlns:a16="http://schemas.microsoft.com/office/drawing/2014/main" id="{2ED00CBC-7C70-4468-B6A1-45015114CD8F}"/>
              </a:ext>
            </a:extLst>
          </p:cNvPr>
          <p:cNvCxnSpPr>
            <a:cxnSpLocks/>
            <a:stCxn id="10" idx="3"/>
          </p:cNvCxnSpPr>
          <p:nvPr/>
        </p:nvCxnSpPr>
        <p:spPr>
          <a:xfrm flipV="1">
            <a:off x="7054272" y="3429001"/>
            <a:ext cx="1930337" cy="2010016"/>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09A35182-74A8-4632-B693-3731745573CC}"/>
              </a:ext>
            </a:extLst>
          </p:cNvPr>
          <p:cNvSpPr txBox="1"/>
          <p:nvPr/>
        </p:nvSpPr>
        <p:spPr>
          <a:xfrm>
            <a:off x="7023342" y="5370956"/>
            <a:ext cx="2231471" cy="646331"/>
          </a:xfrm>
          <a:prstGeom prst="rect">
            <a:avLst/>
          </a:prstGeom>
          <a:noFill/>
        </p:spPr>
        <p:txBody>
          <a:bodyPr wrap="square" rtlCol="0">
            <a:spAutoFit/>
          </a:bodyPr>
          <a:lstStyle/>
          <a:p>
            <a:r>
              <a:rPr lang="en-US" sz="1200" dirty="0"/>
              <a:t>The remaining big error: estimate mistook the second peak for the first peak</a:t>
            </a:r>
          </a:p>
        </p:txBody>
      </p:sp>
    </p:spTree>
    <p:extLst>
      <p:ext uri="{BB962C8B-B14F-4D97-AF65-F5344CB8AC3E}">
        <p14:creationId xmlns:p14="http://schemas.microsoft.com/office/powerpoint/2010/main" val="4001729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185C17-26CF-4BFD-B501-54FFC4B7FE57}"/>
              </a:ext>
            </a:extLst>
          </p:cNvPr>
          <p:cNvPicPr>
            <a:picLocks noChangeAspect="1"/>
          </p:cNvPicPr>
          <p:nvPr/>
        </p:nvPicPr>
        <p:blipFill rotWithShape="1">
          <a:blip r:embed="rId2"/>
          <a:srcRect l="26724" t="41686" r="35872" b="9357"/>
          <a:stretch/>
        </p:blipFill>
        <p:spPr>
          <a:xfrm>
            <a:off x="5889244" y="3970106"/>
            <a:ext cx="3563517" cy="2623548"/>
          </a:xfrm>
          <a:prstGeom prst="rect">
            <a:avLst/>
          </a:prstGeom>
        </p:spPr>
      </p:pic>
      <p:sp>
        <p:nvSpPr>
          <p:cNvPr id="3" name="TextBox 2">
            <a:extLst>
              <a:ext uri="{FF2B5EF4-FFF2-40B4-BE49-F238E27FC236}">
                <a16:creationId xmlns:a16="http://schemas.microsoft.com/office/drawing/2014/main" id="{720572CC-DE29-49AD-B043-A72035091A29}"/>
              </a:ext>
            </a:extLst>
          </p:cNvPr>
          <p:cNvSpPr txBox="1"/>
          <p:nvPr/>
        </p:nvSpPr>
        <p:spPr>
          <a:xfrm>
            <a:off x="4295163" y="0"/>
            <a:ext cx="3143421" cy="369332"/>
          </a:xfrm>
          <a:prstGeom prst="rect">
            <a:avLst/>
          </a:prstGeom>
          <a:noFill/>
        </p:spPr>
        <p:txBody>
          <a:bodyPr wrap="square" rtlCol="0">
            <a:spAutoFit/>
          </a:bodyPr>
          <a:lstStyle/>
          <a:p>
            <a:r>
              <a:rPr lang="en-US" dirty="0"/>
              <a:t>Poly5, 2017 before QA masking</a:t>
            </a:r>
          </a:p>
        </p:txBody>
      </p:sp>
      <p:sp>
        <p:nvSpPr>
          <p:cNvPr id="4" name="TextBox 3">
            <a:extLst>
              <a:ext uri="{FF2B5EF4-FFF2-40B4-BE49-F238E27FC236}">
                <a16:creationId xmlns:a16="http://schemas.microsoft.com/office/drawing/2014/main" id="{2530AA38-E4C2-41D6-8D6E-88966760135D}"/>
              </a:ext>
            </a:extLst>
          </p:cNvPr>
          <p:cNvSpPr txBox="1"/>
          <p:nvPr/>
        </p:nvSpPr>
        <p:spPr>
          <a:xfrm>
            <a:off x="4428298" y="3600774"/>
            <a:ext cx="3143421" cy="369332"/>
          </a:xfrm>
          <a:prstGeom prst="rect">
            <a:avLst/>
          </a:prstGeom>
          <a:noFill/>
        </p:spPr>
        <p:txBody>
          <a:bodyPr wrap="square" rtlCol="0">
            <a:spAutoFit/>
          </a:bodyPr>
          <a:lstStyle/>
          <a:p>
            <a:r>
              <a:rPr lang="en-US" dirty="0"/>
              <a:t>Poly5, 2017 after QA masking</a:t>
            </a:r>
          </a:p>
        </p:txBody>
      </p:sp>
      <p:pic>
        <p:nvPicPr>
          <p:cNvPr id="6" name="Picture 5">
            <a:extLst>
              <a:ext uri="{FF2B5EF4-FFF2-40B4-BE49-F238E27FC236}">
                <a16:creationId xmlns:a16="http://schemas.microsoft.com/office/drawing/2014/main" id="{D0FF4981-1762-4C68-8758-E58FC669368C}"/>
              </a:ext>
            </a:extLst>
          </p:cNvPr>
          <p:cNvPicPr>
            <a:picLocks noChangeAspect="1"/>
          </p:cNvPicPr>
          <p:nvPr/>
        </p:nvPicPr>
        <p:blipFill rotWithShape="1">
          <a:blip r:embed="rId3"/>
          <a:srcRect l="37431" t="28992" r="25206" b="9234"/>
          <a:stretch/>
        </p:blipFill>
        <p:spPr>
          <a:xfrm>
            <a:off x="2636291" y="3970106"/>
            <a:ext cx="2910981" cy="2707266"/>
          </a:xfrm>
          <a:prstGeom prst="rect">
            <a:avLst/>
          </a:prstGeom>
        </p:spPr>
      </p:pic>
      <p:pic>
        <p:nvPicPr>
          <p:cNvPr id="7" name="Picture 6">
            <a:extLst>
              <a:ext uri="{FF2B5EF4-FFF2-40B4-BE49-F238E27FC236}">
                <a16:creationId xmlns:a16="http://schemas.microsoft.com/office/drawing/2014/main" id="{742EC693-15E2-47E9-A627-F2D6C8B4AD00}"/>
              </a:ext>
            </a:extLst>
          </p:cNvPr>
          <p:cNvPicPr>
            <a:picLocks noChangeAspect="1"/>
          </p:cNvPicPr>
          <p:nvPr/>
        </p:nvPicPr>
        <p:blipFill rotWithShape="1">
          <a:blip r:embed="rId4"/>
          <a:srcRect l="36331" t="38043" r="26651" b="3975"/>
          <a:stretch/>
        </p:blipFill>
        <p:spPr>
          <a:xfrm>
            <a:off x="2454186" y="461050"/>
            <a:ext cx="2952408" cy="2601192"/>
          </a:xfrm>
          <a:prstGeom prst="rect">
            <a:avLst/>
          </a:prstGeom>
        </p:spPr>
      </p:pic>
      <p:sp>
        <p:nvSpPr>
          <p:cNvPr id="8" name="Rectangle 7">
            <a:extLst>
              <a:ext uri="{FF2B5EF4-FFF2-40B4-BE49-F238E27FC236}">
                <a16:creationId xmlns:a16="http://schemas.microsoft.com/office/drawing/2014/main" id="{ABBCE632-C27B-4E7C-AA8D-56B6155B7D2E}"/>
              </a:ext>
            </a:extLst>
          </p:cNvPr>
          <p:cNvSpPr/>
          <p:nvPr/>
        </p:nvSpPr>
        <p:spPr>
          <a:xfrm>
            <a:off x="8821269" y="6550223"/>
            <a:ext cx="3370731" cy="307777"/>
          </a:xfrm>
          <a:prstGeom prst="rect">
            <a:avLst/>
          </a:prstGeom>
        </p:spPr>
        <p:txBody>
          <a:bodyPr wrap="none">
            <a:spAutoFit/>
          </a:bodyPr>
          <a:lstStyle/>
          <a:p>
            <a:r>
              <a:rPr lang="en-US" sz="1400" dirty="0"/>
              <a:t>GEE file: </a:t>
            </a:r>
            <a:r>
              <a:rPr lang="en-US" sz="1400" dirty="0" err="1"/>
              <a:t>LandCover</a:t>
            </a:r>
            <a:r>
              <a:rPr lang="en-US" sz="1400" dirty="0"/>
              <a:t>/Planet Do Validation v2</a:t>
            </a:r>
          </a:p>
        </p:txBody>
      </p:sp>
      <p:pic>
        <p:nvPicPr>
          <p:cNvPr id="9" name="Picture 8">
            <a:extLst>
              <a:ext uri="{FF2B5EF4-FFF2-40B4-BE49-F238E27FC236}">
                <a16:creationId xmlns:a16="http://schemas.microsoft.com/office/drawing/2014/main" id="{7F032471-AD98-4275-8EA8-4E76901C223E}"/>
              </a:ext>
            </a:extLst>
          </p:cNvPr>
          <p:cNvPicPr>
            <a:picLocks noChangeAspect="1"/>
          </p:cNvPicPr>
          <p:nvPr/>
        </p:nvPicPr>
        <p:blipFill rotWithShape="1">
          <a:blip r:embed="rId5"/>
          <a:srcRect l="36881" t="47095" r="26264" b="4487"/>
          <a:stretch/>
        </p:blipFill>
        <p:spPr>
          <a:xfrm>
            <a:off x="5757137" y="461050"/>
            <a:ext cx="3362894" cy="2485081"/>
          </a:xfrm>
          <a:prstGeom prst="rect">
            <a:avLst/>
          </a:prstGeom>
        </p:spPr>
      </p:pic>
    </p:spTree>
    <p:extLst>
      <p:ext uri="{BB962C8B-B14F-4D97-AF65-F5344CB8AC3E}">
        <p14:creationId xmlns:p14="http://schemas.microsoft.com/office/powerpoint/2010/main" val="3142719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2735703882"/>
              </p:ext>
            </p:extLst>
          </p:nvPr>
        </p:nvGraphicFramePr>
        <p:xfrm>
          <a:off x="0" y="1457960"/>
          <a:ext cx="12192000" cy="6558279"/>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48399">
                <a:tc>
                  <a:txBody>
                    <a:bodyPr/>
                    <a:lstStyle/>
                    <a:p>
                      <a:r>
                        <a:rPr lang="en-US" sz="1400" dirty="0"/>
                        <a:t>5.5</a:t>
                      </a:r>
                    </a:p>
                  </a:txBody>
                  <a:tcPr/>
                </a:tc>
                <a:tc>
                  <a:txBody>
                    <a:bodyPr/>
                    <a:lstStyle/>
                    <a:p>
                      <a:r>
                        <a:rPr lang="en-US" sz="1400" dirty="0"/>
                        <a:t>(for poly1, poly3,</a:t>
                      </a:r>
                      <a:r>
                        <a:rPr lang="en-US" sz="1400" baseline="0" dirty="0"/>
                        <a:t> and poly5), go back to the timing validation data exported from Planet Create Validation Data v2 and add ‘confidence level’ for my crop timing and crop intensity validation dataset; use MODIS TS to help replace previous crop intensity classification. For confidence labels, use -1 for no data (i.e. no second crop); 0 for no confidence; 1 for confident</a:t>
                      </a:r>
                      <a:endParaRPr lang="en-US" sz="1400" dirty="0"/>
                    </a:p>
                  </a:txBody>
                  <a:tcPr/>
                </a:tc>
                <a:tc>
                  <a:txBody>
                    <a:bodyPr/>
                    <a:lstStyle/>
                    <a:p>
                      <a:r>
                        <a:rPr lang="en-US" sz="1400" dirty="0"/>
                        <a:t>GEE: Planet Add QA</a:t>
                      </a:r>
                      <a:r>
                        <a:rPr lang="en-US" sz="1400" baseline="0" dirty="0"/>
                        <a:t> for Validation Data</a:t>
                      </a:r>
                      <a:endParaRPr lang="en-US" sz="1400" dirty="0"/>
                    </a:p>
                  </a:txBody>
                  <a:tcPr/>
                </a:tc>
                <a:extLst>
                  <a:ext uri="{0D108BD9-81ED-4DB2-BD59-A6C34878D82A}">
                    <a16:rowId xmlns:a16="http://schemas.microsoft.com/office/drawing/2014/main" val="10006"/>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E28C15-DB2D-4364-9FBA-FEB5BA0357FB}"/>
              </a:ext>
            </a:extLst>
          </p:cNvPr>
          <p:cNvSpPr txBox="1"/>
          <p:nvPr/>
        </p:nvSpPr>
        <p:spPr>
          <a:xfrm>
            <a:off x="2207371" y="2629234"/>
            <a:ext cx="7777257" cy="461665"/>
          </a:xfrm>
          <a:prstGeom prst="rect">
            <a:avLst/>
          </a:prstGeom>
          <a:noFill/>
        </p:spPr>
        <p:txBody>
          <a:bodyPr wrap="none" rtlCol="0">
            <a:spAutoFit/>
          </a:bodyPr>
          <a:lstStyle/>
          <a:p>
            <a:r>
              <a:rPr lang="en-US" sz="2400" dirty="0"/>
              <a:t>Additional ground reference data for land cover classification</a:t>
            </a:r>
          </a:p>
        </p:txBody>
      </p:sp>
    </p:spTree>
    <p:extLst>
      <p:ext uri="{BB962C8B-B14F-4D97-AF65-F5344CB8AC3E}">
        <p14:creationId xmlns:p14="http://schemas.microsoft.com/office/powerpoint/2010/main" val="1447000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36A3DDD-8EC0-432A-BF68-B90CDCFBFDA3}"/>
              </a:ext>
            </a:extLst>
          </p:cNvPr>
          <p:cNvGraphicFramePr>
            <a:graphicFrameLocks noGrp="1"/>
          </p:cNvGraphicFramePr>
          <p:nvPr>
            <p:extLst/>
          </p:nvPr>
        </p:nvGraphicFramePr>
        <p:xfrm>
          <a:off x="122548" y="719666"/>
          <a:ext cx="11924907" cy="4719320"/>
        </p:xfrm>
        <a:graphic>
          <a:graphicData uri="http://schemas.openxmlformats.org/drawingml/2006/table">
            <a:tbl>
              <a:tblPr firstRow="1" bandRow="1">
                <a:tableStyleId>{5C22544A-7EE6-4342-B048-85BDC9FD1C3A}</a:tableStyleId>
              </a:tblPr>
              <a:tblGrid>
                <a:gridCol w="3974969">
                  <a:extLst>
                    <a:ext uri="{9D8B030D-6E8A-4147-A177-3AD203B41FA5}">
                      <a16:colId xmlns:a16="http://schemas.microsoft.com/office/drawing/2014/main" val="4289855874"/>
                    </a:ext>
                  </a:extLst>
                </a:gridCol>
                <a:gridCol w="3974969">
                  <a:extLst>
                    <a:ext uri="{9D8B030D-6E8A-4147-A177-3AD203B41FA5}">
                      <a16:colId xmlns:a16="http://schemas.microsoft.com/office/drawing/2014/main" val="2696804520"/>
                    </a:ext>
                  </a:extLst>
                </a:gridCol>
                <a:gridCol w="3974969">
                  <a:extLst>
                    <a:ext uri="{9D8B030D-6E8A-4147-A177-3AD203B41FA5}">
                      <a16:colId xmlns:a16="http://schemas.microsoft.com/office/drawing/2014/main" val="3963124334"/>
                    </a:ext>
                  </a:extLst>
                </a:gridCol>
              </a:tblGrid>
              <a:tr h="370840">
                <a:tc>
                  <a:txBody>
                    <a:bodyPr/>
                    <a:lstStyle/>
                    <a:p>
                      <a:endParaRPr lang="en-US" dirty="0"/>
                    </a:p>
                  </a:txBody>
                  <a:tcPr/>
                </a:tc>
                <a:tc>
                  <a:txBody>
                    <a:bodyPr/>
                    <a:lstStyle/>
                    <a:p>
                      <a:r>
                        <a:rPr lang="en-US" dirty="0"/>
                        <a:t>PLOS MT</a:t>
                      </a:r>
                    </a:p>
                  </a:txBody>
                  <a:tcPr/>
                </a:tc>
                <a:tc>
                  <a:txBody>
                    <a:bodyPr/>
                    <a:lstStyle/>
                    <a:p>
                      <a:r>
                        <a:rPr lang="en-US" dirty="0"/>
                        <a:t>Soy_pts_agsat_1</a:t>
                      </a:r>
                    </a:p>
                  </a:txBody>
                  <a:tcPr/>
                </a:tc>
                <a:extLst>
                  <a:ext uri="{0D108BD9-81ED-4DB2-BD59-A6C34878D82A}">
                    <a16:rowId xmlns:a16="http://schemas.microsoft.com/office/drawing/2014/main" val="3239323884"/>
                  </a:ext>
                </a:extLst>
              </a:tr>
              <a:tr h="370840">
                <a:tc>
                  <a:txBody>
                    <a:bodyPr/>
                    <a:lstStyle/>
                    <a:p>
                      <a:r>
                        <a:rPr lang="en-US" dirty="0"/>
                        <a:t>Description</a:t>
                      </a:r>
                    </a:p>
                  </a:txBody>
                  <a:tcPr/>
                </a:tc>
                <a:tc>
                  <a:txBody>
                    <a:bodyPr/>
                    <a:lstStyle/>
                    <a:p>
                      <a:r>
                        <a:rPr lang="en-US" dirty="0"/>
                        <a:t>Only in Mato Grosso (is the ‘new one’)</a:t>
                      </a:r>
                    </a:p>
                  </a:txBody>
                  <a:tcPr/>
                </a:tc>
                <a:tc>
                  <a:txBody>
                    <a:bodyPr/>
                    <a:lstStyle/>
                    <a:p>
                      <a:r>
                        <a:rPr lang="en-US" dirty="0"/>
                        <a:t>Only in Mato Grosso</a:t>
                      </a:r>
                    </a:p>
                  </a:txBody>
                  <a:tcPr/>
                </a:tc>
                <a:extLst>
                  <a:ext uri="{0D108BD9-81ED-4DB2-BD59-A6C34878D82A}">
                    <a16:rowId xmlns:a16="http://schemas.microsoft.com/office/drawing/2014/main" val="1807413295"/>
                  </a:ext>
                </a:extLst>
              </a:tr>
              <a:tr h="370840">
                <a:tc>
                  <a:txBody>
                    <a:bodyPr/>
                    <a:lstStyle/>
                    <a:p>
                      <a:r>
                        <a:rPr lang="en-US" dirty="0"/>
                        <a:t>GEE asset id</a:t>
                      </a:r>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minghuiz</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LandUse</a:t>
                      </a:r>
                      <a:r>
                        <a:rPr lang="en-US" sz="1800" b="0" i="0" kern="1200" dirty="0">
                          <a:solidFill>
                            <a:schemeClr val="dk1"/>
                          </a:solidFill>
                          <a:effectLst/>
                          <a:latin typeface="+mn-lt"/>
                          <a:ea typeface="+mn-ea"/>
                          <a:cs typeface="+mn-cs"/>
                        </a:rPr>
                        <a:t>/MT_ground_reference_data_PLOS_2017</a:t>
                      </a:r>
                      <a:endParaRPr lang="en-US" dirty="0"/>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cloudymccloudface</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cohnlab</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agroserv</a:t>
                      </a:r>
                      <a:r>
                        <a:rPr lang="en-US" sz="1800" b="0" i="0" kern="1200" dirty="0">
                          <a:solidFill>
                            <a:schemeClr val="dk1"/>
                          </a:solidFill>
                          <a:effectLst/>
                          <a:latin typeface="+mn-lt"/>
                          <a:ea typeface="+mn-ea"/>
                          <a:cs typeface="+mn-cs"/>
                        </a:rPr>
                        <a:t>/soylc_train_pts_agsat_1</a:t>
                      </a:r>
                      <a:endParaRPr lang="en-US" dirty="0"/>
                    </a:p>
                  </a:txBody>
                  <a:tcPr/>
                </a:tc>
                <a:extLst>
                  <a:ext uri="{0D108BD9-81ED-4DB2-BD59-A6C34878D82A}">
                    <a16:rowId xmlns:a16="http://schemas.microsoft.com/office/drawing/2014/main" val="2865272392"/>
                  </a:ext>
                </a:extLst>
              </a:tr>
              <a:tr h="370840">
                <a:tc>
                  <a:txBody>
                    <a:bodyPr/>
                    <a:lstStyle/>
                    <a:p>
                      <a:r>
                        <a:rPr lang="en-US" dirty="0"/>
                        <a:t>Years</a:t>
                      </a:r>
                    </a:p>
                  </a:txBody>
                  <a:tcPr/>
                </a:tc>
                <a:tc>
                  <a:txBody>
                    <a:bodyPr/>
                    <a:lstStyle/>
                    <a:p>
                      <a:r>
                        <a:rPr lang="en-US" dirty="0"/>
                        <a:t>2005 – 2013</a:t>
                      </a:r>
                    </a:p>
                  </a:txBody>
                  <a:tcPr/>
                </a:tc>
                <a:tc>
                  <a:txBody>
                    <a:bodyPr/>
                    <a:lstStyle/>
                    <a:p>
                      <a:r>
                        <a:rPr lang="en-US" dirty="0"/>
                        <a:t>2003 - 2017</a:t>
                      </a:r>
                    </a:p>
                  </a:txBody>
                  <a:tcPr/>
                </a:tc>
                <a:extLst>
                  <a:ext uri="{0D108BD9-81ED-4DB2-BD59-A6C34878D82A}">
                    <a16:rowId xmlns:a16="http://schemas.microsoft.com/office/drawing/2014/main" val="1143381346"/>
                  </a:ext>
                </a:extLst>
              </a:tr>
              <a:tr h="370840">
                <a:tc>
                  <a:txBody>
                    <a:bodyPr/>
                    <a:lstStyle/>
                    <a:p>
                      <a:r>
                        <a:rPr lang="en-US" dirty="0"/>
                        <a:t>Property name</a:t>
                      </a:r>
                    </a:p>
                  </a:txBody>
                  <a:tcPr/>
                </a:tc>
                <a:tc>
                  <a:txBody>
                    <a:bodyPr/>
                    <a:lstStyle/>
                    <a:p>
                      <a:r>
                        <a:rPr lang="en-US" dirty="0" err="1"/>
                        <a:t>clsidYEAR</a:t>
                      </a:r>
                      <a:r>
                        <a:rPr lang="en-US" dirty="0"/>
                        <a:t> (YEAR = 2005 to 2013)</a:t>
                      </a:r>
                    </a:p>
                  </a:txBody>
                  <a:tcPr/>
                </a:tc>
                <a:tc>
                  <a:txBody>
                    <a:bodyPr/>
                    <a:lstStyle/>
                    <a:p>
                      <a:r>
                        <a:rPr lang="en-US" dirty="0"/>
                        <a:t>class</a:t>
                      </a:r>
                    </a:p>
                  </a:txBody>
                  <a:tcPr/>
                </a:tc>
                <a:extLst>
                  <a:ext uri="{0D108BD9-81ED-4DB2-BD59-A6C34878D82A}">
                    <a16:rowId xmlns:a16="http://schemas.microsoft.com/office/drawing/2014/main" val="2540056077"/>
                  </a:ext>
                </a:extLst>
              </a:tr>
              <a:tr h="370840">
                <a:tc>
                  <a:txBody>
                    <a:bodyPr/>
                    <a:lstStyle/>
                    <a:p>
                      <a:r>
                        <a:rPr lang="en-US" dirty="0"/>
                        <a:t>soy-single </a:t>
                      </a:r>
                    </a:p>
                  </a:txBody>
                  <a:tcPr/>
                </a:tc>
                <a:tc>
                  <a:txBody>
                    <a:bodyPr/>
                    <a:lstStyle/>
                    <a:p>
                      <a:r>
                        <a:rPr lang="en-US" dirty="0"/>
                        <a:t>2</a:t>
                      </a:r>
                    </a:p>
                  </a:txBody>
                  <a:tcPr/>
                </a:tc>
                <a:tc>
                  <a:txBody>
                    <a:bodyPr/>
                    <a:lstStyle/>
                    <a:p>
                      <a:r>
                        <a:rPr lang="en-US" dirty="0"/>
                        <a:t>0</a:t>
                      </a:r>
                    </a:p>
                  </a:txBody>
                  <a:tcPr/>
                </a:tc>
                <a:extLst>
                  <a:ext uri="{0D108BD9-81ED-4DB2-BD59-A6C34878D82A}">
                    <a16:rowId xmlns:a16="http://schemas.microsoft.com/office/drawing/2014/main" val="2056670085"/>
                  </a:ext>
                </a:extLst>
              </a:tr>
              <a:tr h="370840">
                <a:tc>
                  <a:txBody>
                    <a:bodyPr/>
                    <a:lstStyle/>
                    <a:p>
                      <a:r>
                        <a:rPr lang="en-US" dirty="0"/>
                        <a:t>Soy-double</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234548644"/>
                  </a:ext>
                </a:extLst>
              </a:tr>
              <a:tr h="370840">
                <a:tc>
                  <a:txBody>
                    <a:bodyPr/>
                    <a:lstStyle/>
                    <a:p>
                      <a:r>
                        <a:rPr lang="en-US" dirty="0"/>
                        <a:t>Agri, </a:t>
                      </a:r>
                      <a:r>
                        <a:rPr lang="en-US" dirty="0" err="1"/>
                        <a:t>nonsoy</a:t>
                      </a:r>
                      <a:endParaRPr lang="en-US" dirty="0"/>
                    </a:p>
                  </a:txBody>
                  <a:tcPr/>
                </a:tc>
                <a:tc>
                  <a:txBody>
                    <a:bodyPr/>
                    <a:lstStyle/>
                    <a:p>
                      <a:r>
                        <a:rPr lang="en-US" dirty="0"/>
                        <a:t>n/a</a:t>
                      </a:r>
                    </a:p>
                  </a:txBody>
                  <a:tcPr/>
                </a:tc>
                <a:tc>
                  <a:txBody>
                    <a:bodyPr/>
                    <a:lstStyle/>
                    <a:p>
                      <a:r>
                        <a:rPr lang="en-US" dirty="0"/>
                        <a:t>2</a:t>
                      </a:r>
                    </a:p>
                  </a:txBody>
                  <a:tcPr/>
                </a:tc>
                <a:extLst>
                  <a:ext uri="{0D108BD9-81ED-4DB2-BD59-A6C34878D82A}">
                    <a16:rowId xmlns:a16="http://schemas.microsoft.com/office/drawing/2014/main" val="1588162303"/>
                  </a:ext>
                </a:extLst>
              </a:tr>
              <a:tr h="370840">
                <a:tc>
                  <a:txBody>
                    <a:bodyPr/>
                    <a:lstStyle/>
                    <a:p>
                      <a:r>
                        <a:rPr lang="en-US" dirty="0"/>
                        <a:t>Cotton</a:t>
                      </a:r>
                    </a:p>
                  </a:txBody>
                  <a:tcPr/>
                </a:tc>
                <a:tc>
                  <a:txBody>
                    <a:bodyPr/>
                    <a:lstStyle/>
                    <a:p>
                      <a:r>
                        <a:rPr lang="en-US" dirty="0"/>
                        <a:t>3</a:t>
                      </a:r>
                    </a:p>
                  </a:txBody>
                  <a:tcPr/>
                </a:tc>
                <a:tc>
                  <a:txBody>
                    <a:bodyPr/>
                    <a:lstStyle/>
                    <a:p>
                      <a:r>
                        <a:rPr lang="en-US" dirty="0"/>
                        <a:t>n/a</a:t>
                      </a:r>
                    </a:p>
                  </a:txBody>
                  <a:tcPr/>
                </a:tc>
                <a:extLst>
                  <a:ext uri="{0D108BD9-81ED-4DB2-BD59-A6C34878D82A}">
                    <a16:rowId xmlns:a16="http://schemas.microsoft.com/office/drawing/2014/main" val="3604676075"/>
                  </a:ext>
                </a:extLst>
              </a:tr>
              <a:tr h="370840">
                <a:tc>
                  <a:txBody>
                    <a:bodyPr/>
                    <a:lstStyle/>
                    <a:p>
                      <a:r>
                        <a:rPr lang="en-US" dirty="0"/>
                        <a:t>Pasture/</a:t>
                      </a:r>
                      <a:r>
                        <a:rPr lang="en-US" dirty="0" err="1"/>
                        <a:t>cerrado</a:t>
                      </a:r>
                      <a:endParaRPr lang="en-US" dirty="0"/>
                    </a:p>
                  </a:txBody>
                  <a:tcPr/>
                </a:tc>
                <a:tc>
                  <a:txBody>
                    <a:bodyPr/>
                    <a:lstStyle/>
                    <a:p>
                      <a:r>
                        <a:rPr lang="en-US" dirty="0"/>
                        <a:t>4</a:t>
                      </a:r>
                    </a:p>
                  </a:txBody>
                  <a:tcPr/>
                </a:tc>
                <a:tc>
                  <a:txBody>
                    <a:bodyPr/>
                    <a:lstStyle/>
                    <a:p>
                      <a:r>
                        <a:rPr lang="en-US" dirty="0"/>
                        <a:t>n/a</a:t>
                      </a:r>
                    </a:p>
                  </a:txBody>
                  <a:tcPr/>
                </a:tc>
                <a:extLst>
                  <a:ext uri="{0D108BD9-81ED-4DB2-BD59-A6C34878D82A}">
                    <a16:rowId xmlns:a16="http://schemas.microsoft.com/office/drawing/2014/main" val="3847550890"/>
                  </a:ext>
                </a:extLst>
              </a:tr>
              <a:tr h="370840">
                <a:tc>
                  <a:txBody>
                    <a:bodyPr/>
                    <a:lstStyle/>
                    <a:p>
                      <a:r>
                        <a:rPr lang="en-US" dirty="0"/>
                        <a:t>Soy-cotton</a:t>
                      </a:r>
                    </a:p>
                  </a:txBody>
                  <a:tcPr/>
                </a:tc>
                <a:tc>
                  <a:txBody>
                    <a:bodyPr/>
                    <a:lstStyle/>
                    <a:p>
                      <a:r>
                        <a:rPr lang="en-US" dirty="0"/>
                        <a:t>9</a:t>
                      </a:r>
                    </a:p>
                  </a:txBody>
                  <a:tcPr/>
                </a:tc>
                <a:tc>
                  <a:txBody>
                    <a:bodyPr/>
                    <a:lstStyle/>
                    <a:p>
                      <a:r>
                        <a:rPr lang="en-US" dirty="0"/>
                        <a:t>n/a</a:t>
                      </a:r>
                    </a:p>
                  </a:txBody>
                  <a:tcPr/>
                </a:tc>
                <a:extLst>
                  <a:ext uri="{0D108BD9-81ED-4DB2-BD59-A6C34878D82A}">
                    <a16:rowId xmlns:a16="http://schemas.microsoft.com/office/drawing/2014/main" val="580884953"/>
                  </a:ext>
                </a:extLst>
              </a:tr>
              <a:tr h="370840">
                <a:tc>
                  <a:txBody>
                    <a:bodyPr/>
                    <a:lstStyle/>
                    <a:p>
                      <a:r>
                        <a:rPr lang="en-US" dirty="0"/>
                        <a:t>Unknown value</a:t>
                      </a:r>
                    </a:p>
                  </a:txBody>
                  <a:tcPr/>
                </a:tc>
                <a:tc>
                  <a:txBody>
                    <a:bodyPr/>
                    <a:lstStyle/>
                    <a:p>
                      <a:r>
                        <a:rPr lang="en-US" dirty="0"/>
                        <a:t>0</a:t>
                      </a:r>
                    </a:p>
                  </a:txBody>
                  <a:tcPr/>
                </a:tc>
                <a:tc>
                  <a:txBody>
                    <a:bodyPr/>
                    <a:lstStyle/>
                    <a:p>
                      <a:r>
                        <a:rPr lang="en-US" dirty="0"/>
                        <a:t>n/a</a:t>
                      </a:r>
                    </a:p>
                  </a:txBody>
                  <a:tcPr/>
                </a:tc>
                <a:extLst>
                  <a:ext uri="{0D108BD9-81ED-4DB2-BD59-A6C34878D82A}">
                    <a16:rowId xmlns:a16="http://schemas.microsoft.com/office/drawing/2014/main" val="824822996"/>
                  </a:ext>
                </a:extLst>
              </a:tr>
            </a:tbl>
          </a:graphicData>
        </a:graphic>
      </p:graphicFrame>
      <p:sp>
        <p:nvSpPr>
          <p:cNvPr id="4" name="Rectangle 3">
            <a:extLst>
              <a:ext uri="{FF2B5EF4-FFF2-40B4-BE49-F238E27FC236}">
                <a16:creationId xmlns:a16="http://schemas.microsoft.com/office/drawing/2014/main" id="{59693993-EA14-46DE-9A3E-9F00F786D2BC}"/>
              </a:ext>
            </a:extLst>
          </p:cNvPr>
          <p:cNvSpPr/>
          <p:nvPr/>
        </p:nvSpPr>
        <p:spPr>
          <a:xfrm>
            <a:off x="8835119" y="6550223"/>
            <a:ext cx="3356881" cy="307777"/>
          </a:xfrm>
          <a:prstGeom prst="rect">
            <a:avLst/>
          </a:prstGeom>
        </p:spPr>
        <p:txBody>
          <a:bodyPr wrap="none">
            <a:spAutoFit/>
          </a:bodyPr>
          <a:lstStyle/>
          <a:p>
            <a:r>
              <a:rPr lang="en-US" sz="1400" dirty="0"/>
              <a:t>GEE file </a:t>
            </a:r>
            <a:r>
              <a:rPr lang="en-US" sz="1400" dirty="0" err="1"/>
              <a:t>LandCover</a:t>
            </a:r>
            <a:r>
              <a:rPr lang="en-US" sz="1400" dirty="0"/>
              <a:t>/Soy Classification Trial 2</a:t>
            </a:r>
          </a:p>
        </p:txBody>
      </p:sp>
      <p:sp>
        <p:nvSpPr>
          <p:cNvPr id="5" name="Rectangle 4">
            <a:extLst>
              <a:ext uri="{FF2B5EF4-FFF2-40B4-BE49-F238E27FC236}">
                <a16:creationId xmlns:a16="http://schemas.microsoft.com/office/drawing/2014/main" id="{AC4745E1-6ECB-41FC-88F5-58E658DAB428}"/>
              </a:ext>
            </a:extLst>
          </p:cNvPr>
          <p:cNvSpPr/>
          <p:nvPr/>
        </p:nvSpPr>
        <p:spPr>
          <a:xfrm>
            <a:off x="644797" y="5686827"/>
            <a:ext cx="6036461" cy="738664"/>
          </a:xfrm>
          <a:prstGeom prst="rect">
            <a:avLst/>
          </a:prstGeom>
        </p:spPr>
        <p:txBody>
          <a:bodyPr wrap="none">
            <a:spAutoFit/>
          </a:bodyPr>
          <a:lstStyle/>
          <a:p>
            <a:pPr marL="285750" indent="-285750">
              <a:buFont typeface="Arial" panose="020B0604020202020204" pitchFamily="34" charset="0"/>
              <a:buChar char="•"/>
            </a:pPr>
            <a:r>
              <a:rPr lang="en-US" sz="1400" dirty="0"/>
              <a:t>Reclassify PLOS MT to match soy_pts_agsat_1</a:t>
            </a:r>
          </a:p>
          <a:p>
            <a:pPr marL="285750" indent="-285750">
              <a:buFont typeface="Arial" panose="020B0604020202020204" pitchFamily="34" charset="0"/>
              <a:buChar char="•"/>
            </a:pPr>
            <a:r>
              <a:rPr lang="en-US" sz="1400" dirty="0"/>
              <a:t>Create a single training point for each year instead of lumping multiple years</a:t>
            </a:r>
          </a:p>
          <a:p>
            <a:pPr marL="285750" indent="-285750">
              <a:buFont typeface="Arial" panose="020B0604020202020204" pitchFamily="34" charset="0"/>
              <a:buChar char="•"/>
            </a:pPr>
            <a:r>
              <a:rPr lang="en-US" sz="1400" dirty="0"/>
              <a:t>For the original unknown value, change 0 to -1 and delete that year’s data</a:t>
            </a:r>
          </a:p>
        </p:txBody>
      </p:sp>
    </p:spTree>
    <p:extLst>
      <p:ext uri="{BB962C8B-B14F-4D97-AF65-F5344CB8AC3E}">
        <p14:creationId xmlns:p14="http://schemas.microsoft.com/office/powerpoint/2010/main" val="23897478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9F1179-EBF2-458B-BA77-52A4D09B5C09}"/>
              </a:ext>
            </a:extLst>
          </p:cNvPr>
          <p:cNvSpPr txBox="1"/>
          <p:nvPr/>
        </p:nvSpPr>
        <p:spPr>
          <a:xfrm>
            <a:off x="240631" y="369332"/>
            <a:ext cx="11851105" cy="2462213"/>
          </a:xfrm>
          <a:prstGeom prst="rect">
            <a:avLst/>
          </a:prstGeom>
          <a:noFill/>
        </p:spPr>
        <p:txBody>
          <a:bodyPr wrap="square" rtlCol="0">
            <a:spAutoFit/>
          </a:bodyPr>
          <a:lstStyle/>
          <a:p>
            <a:r>
              <a:rPr lang="en-US" sz="1400" b="1" dirty="0"/>
              <a:t>Crop timing</a:t>
            </a:r>
          </a:p>
          <a:p>
            <a:pPr marL="342900" indent="-342900">
              <a:buAutoNum type="arabicPeriod"/>
            </a:pPr>
            <a:r>
              <a:rPr lang="en-US" sz="1400" dirty="0">
                <a:solidFill>
                  <a:srgbClr val="FF0000"/>
                </a:solidFill>
              </a:rPr>
              <a:t>Clean + mask validation data to create ‘high confidence’ dataset</a:t>
            </a:r>
          </a:p>
          <a:p>
            <a:pPr marL="742950" lvl="1" indent="-285750">
              <a:buFont typeface="Arial" panose="020B0604020202020204" pitchFamily="34" charset="0"/>
              <a:buChar char="•"/>
            </a:pPr>
            <a:r>
              <a:rPr lang="en-US" sz="1400" dirty="0">
                <a:solidFill>
                  <a:srgbClr val="FF0000"/>
                </a:solidFill>
              </a:rPr>
              <a:t>Mask out validation data that doesn’t match up with MODIS timeseries</a:t>
            </a:r>
          </a:p>
          <a:p>
            <a:pPr marL="742950" lvl="1" indent="-285750">
              <a:buFont typeface="Arial" panose="020B0604020202020204" pitchFamily="34" charset="0"/>
              <a:buChar char="•"/>
            </a:pPr>
            <a:r>
              <a:rPr lang="en-US" sz="1400" dirty="0">
                <a:solidFill>
                  <a:srgbClr val="FF0000"/>
                </a:solidFill>
              </a:rPr>
              <a:t>Mask out validation data based on the width (in days) of the validation range, which is the current proxy for confidence level</a:t>
            </a:r>
          </a:p>
          <a:p>
            <a:pPr marL="742950" lvl="1" indent="-285750">
              <a:buFont typeface="Arial" panose="020B0604020202020204" pitchFamily="34" charset="0"/>
              <a:buChar char="•"/>
            </a:pPr>
            <a:r>
              <a:rPr lang="en-US" sz="1400" dirty="0">
                <a:solidFill>
                  <a:srgbClr val="FF0000"/>
                </a:solidFill>
              </a:rPr>
              <a:t>Attach a ‘confidence level tag’ when generating new validation data</a:t>
            </a:r>
          </a:p>
          <a:p>
            <a:pPr marL="342900" indent="-342900">
              <a:buAutoNum type="arabicPeriod"/>
            </a:pPr>
            <a:r>
              <a:rPr lang="en-US" sz="1400" dirty="0">
                <a:solidFill>
                  <a:srgbClr val="FF0000"/>
                </a:solidFill>
              </a:rPr>
              <a:t>Clean + mask crop timing estimates based on crop cycle + peak timing</a:t>
            </a:r>
          </a:p>
          <a:p>
            <a:pPr marL="342900" indent="-342900">
              <a:buAutoNum type="arabicPeriod"/>
            </a:pPr>
            <a:r>
              <a:rPr lang="en-US" sz="1400" dirty="0"/>
              <a:t>Attach error distributions to crop timing estimates</a:t>
            </a:r>
          </a:p>
          <a:p>
            <a:pPr marL="800100" lvl="1" indent="-342900">
              <a:buFont typeface="Arial" panose="020B0604020202020204" pitchFamily="34" charset="0"/>
              <a:buChar char="•"/>
            </a:pPr>
            <a:r>
              <a:rPr lang="en-US" sz="1400" dirty="0"/>
              <a:t>At pixel and field/aggregated scale</a:t>
            </a:r>
          </a:p>
          <a:p>
            <a:pPr marL="800100" lvl="1" indent="-342900">
              <a:buFont typeface="Arial" panose="020B0604020202020204" pitchFamily="34" charset="0"/>
              <a:buChar char="•"/>
            </a:pPr>
            <a:r>
              <a:rPr lang="en-US" sz="1400" dirty="0"/>
              <a:t>Based on width of validation range and ‘range error’</a:t>
            </a:r>
          </a:p>
          <a:p>
            <a:pPr marL="800100" lvl="1" indent="-342900">
              <a:buFont typeface="Arial" panose="020B0604020202020204" pitchFamily="34" charset="0"/>
              <a:buChar char="•"/>
            </a:pPr>
            <a:r>
              <a:rPr lang="en-US" sz="1400" dirty="0"/>
              <a:t>Do all pixels/cells have the same error?</a:t>
            </a:r>
          </a:p>
          <a:p>
            <a:pPr marL="800100" lvl="1" indent="-342900">
              <a:buFont typeface="Arial" panose="020B0604020202020204" pitchFamily="34" charset="0"/>
              <a:buChar char="•"/>
            </a:pPr>
            <a:r>
              <a:rPr lang="en-US" sz="1400" dirty="0"/>
              <a:t>Separate errors for p1, (h1 + p2), and h2 (due to likelihood of clouds impacting TS analysis)</a:t>
            </a:r>
          </a:p>
        </p:txBody>
      </p:sp>
      <p:sp>
        <p:nvSpPr>
          <p:cNvPr id="3" name="TextBox 2">
            <a:extLst>
              <a:ext uri="{FF2B5EF4-FFF2-40B4-BE49-F238E27FC236}">
                <a16:creationId xmlns:a16="http://schemas.microsoft.com/office/drawing/2014/main" id="{B3F66FE8-2B5D-4CD0-AF6F-AD8BDC57D6D7}"/>
              </a:ext>
            </a:extLst>
          </p:cNvPr>
          <p:cNvSpPr txBox="1"/>
          <p:nvPr/>
        </p:nvSpPr>
        <p:spPr>
          <a:xfrm>
            <a:off x="170444" y="3082733"/>
            <a:ext cx="11851105" cy="1600438"/>
          </a:xfrm>
          <a:prstGeom prst="rect">
            <a:avLst/>
          </a:prstGeom>
          <a:noFill/>
        </p:spPr>
        <p:txBody>
          <a:bodyPr wrap="square" rtlCol="0">
            <a:spAutoFit/>
          </a:bodyPr>
          <a:lstStyle/>
          <a:p>
            <a:r>
              <a:rPr lang="en-US" sz="1400" b="1" dirty="0"/>
              <a:t>Create SC/DC training and validation data</a:t>
            </a:r>
          </a:p>
          <a:p>
            <a:pPr marL="342900" indent="-342900">
              <a:buAutoNum type="arabicPeriod"/>
            </a:pPr>
            <a:r>
              <a:rPr lang="en-US" sz="1400" dirty="0">
                <a:solidFill>
                  <a:srgbClr val="FF0000"/>
                </a:solidFill>
              </a:rPr>
              <a:t>Delineate fields from Planet images in </a:t>
            </a:r>
            <a:r>
              <a:rPr lang="en-US" sz="1400" dirty="0" err="1">
                <a:solidFill>
                  <a:srgbClr val="FF0000"/>
                </a:solidFill>
              </a:rPr>
              <a:t>Matopiba</a:t>
            </a:r>
            <a:r>
              <a:rPr lang="en-US" sz="1400" dirty="0">
                <a:solidFill>
                  <a:srgbClr val="FF0000"/>
                </a:solidFill>
              </a:rPr>
              <a:t> and Mato Grosso</a:t>
            </a:r>
          </a:p>
          <a:p>
            <a:pPr marL="342900" indent="-342900">
              <a:buAutoNum type="arabicPeriod"/>
            </a:pPr>
            <a:r>
              <a:rPr lang="en-US" sz="1400" dirty="0">
                <a:solidFill>
                  <a:srgbClr val="FF0000"/>
                </a:solidFill>
              </a:rPr>
              <a:t>Look at MODIS EVI timeseries over these fields, in addition to Planet images, to determine crop intensity</a:t>
            </a:r>
          </a:p>
          <a:p>
            <a:pPr marL="800100" lvl="1" indent="-342900">
              <a:buFont typeface="Arial" panose="020B0604020202020204" pitchFamily="34" charset="0"/>
              <a:buChar char="•"/>
            </a:pPr>
            <a:r>
              <a:rPr lang="en-US" sz="1400" dirty="0"/>
              <a:t>Download Planet images over wider area, fewer dates. </a:t>
            </a:r>
          </a:p>
          <a:p>
            <a:pPr marL="800100" lvl="1" indent="-342900">
              <a:buFont typeface="Arial" panose="020B0604020202020204" pitchFamily="34" charset="0"/>
              <a:buChar char="•"/>
            </a:pPr>
            <a:r>
              <a:rPr lang="en-US" sz="1400" dirty="0"/>
              <a:t>Given the wide range of soy, soy-corn, weed/starter crop-soy-corn timing, it probably doesn’t matter much whether we are sure a crop is soy. </a:t>
            </a:r>
          </a:p>
          <a:p>
            <a:pPr marL="342900" indent="-342900">
              <a:buAutoNum type="arabicPeriod"/>
            </a:pPr>
            <a:r>
              <a:rPr lang="en-US" sz="1400" dirty="0"/>
              <a:t>Create field scale SC/DC/TC data</a:t>
            </a:r>
          </a:p>
          <a:p>
            <a:pPr marL="342900" indent="-342900">
              <a:buAutoNum type="arabicPeriod"/>
            </a:pPr>
            <a:r>
              <a:rPr lang="en-US" sz="1400" dirty="0"/>
              <a:t>Use as training points for </a:t>
            </a:r>
            <a:r>
              <a:rPr lang="en-US" sz="1400" dirty="0" err="1"/>
              <a:t>soymap</a:t>
            </a:r>
            <a:endParaRPr lang="en-US" sz="1400" dirty="0"/>
          </a:p>
        </p:txBody>
      </p:sp>
      <p:sp>
        <p:nvSpPr>
          <p:cNvPr id="4" name="TextBox 3">
            <a:extLst>
              <a:ext uri="{FF2B5EF4-FFF2-40B4-BE49-F238E27FC236}">
                <a16:creationId xmlns:a16="http://schemas.microsoft.com/office/drawing/2014/main" id="{70C3EBD3-CD7A-4778-A26F-7280FCC33801}"/>
              </a:ext>
            </a:extLst>
          </p:cNvPr>
          <p:cNvSpPr txBox="1"/>
          <p:nvPr/>
        </p:nvSpPr>
        <p:spPr>
          <a:xfrm>
            <a:off x="170444" y="4901787"/>
            <a:ext cx="11851105" cy="954107"/>
          </a:xfrm>
          <a:prstGeom prst="rect">
            <a:avLst/>
          </a:prstGeom>
          <a:noFill/>
        </p:spPr>
        <p:txBody>
          <a:bodyPr wrap="square" rtlCol="0">
            <a:spAutoFit/>
          </a:bodyPr>
          <a:lstStyle/>
          <a:p>
            <a:r>
              <a:rPr lang="en-US" sz="1400" b="1" dirty="0"/>
              <a:t>Create soy vs </a:t>
            </a:r>
            <a:r>
              <a:rPr lang="en-US" sz="1400" b="1" dirty="0" err="1"/>
              <a:t>nonsoy</a:t>
            </a:r>
            <a:r>
              <a:rPr lang="en-US" sz="1400" b="1" dirty="0"/>
              <a:t> </a:t>
            </a:r>
            <a:r>
              <a:rPr lang="en-US" sz="1400" b="1" dirty="0" err="1"/>
              <a:t>agri</a:t>
            </a:r>
            <a:r>
              <a:rPr lang="en-US" sz="1400" b="1" dirty="0"/>
              <a:t> training and validation data</a:t>
            </a:r>
          </a:p>
          <a:p>
            <a:pPr marL="342900" indent="-342900">
              <a:buAutoNum type="arabicPeriod"/>
            </a:pPr>
            <a:r>
              <a:rPr lang="en-US" sz="1400" dirty="0">
                <a:solidFill>
                  <a:srgbClr val="FF0000"/>
                </a:solidFill>
              </a:rPr>
              <a:t>Separate MT training points as soy, </a:t>
            </a:r>
            <a:r>
              <a:rPr lang="en-US" sz="1400" dirty="0" err="1">
                <a:solidFill>
                  <a:srgbClr val="FF0000"/>
                </a:solidFill>
              </a:rPr>
              <a:t>nonsoy</a:t>
            </a:r>
            <a:r>
              <a:rPr lang="en-US" sz="1400" dirty="0">
                <a:solidFill>
                  <a:srgbClr val="FF0000"/>
                </a:solidFill>
              </a:rPr>
              <a:t> </a:t>
            </a:r>
            <a:r>
              <a:rPr lang="en-US" sz="1400" dirty="0" err="1">
                <a:solidFill>
                  <a:srgbClr val="FF0000"/>
                </a:solidFill>
              </a:rPr>
              <a:t>agri</a:t>
            </a:r>
            <a:r>
              <a:rPr lang="en-US" sz="1400" dirty="0">
                <a:solidFill>
                  <a:srgbClr val="FF0000"/>
                </a:solidFill>
              </a:rPr>
              <a:t> (PLOS points have specific </a:t>
            </a:r>
            <a:r>
              <a:rPr lang="en-US" sz="1400" dirty="0" err="1">
                <a:solidFill>
                  <a:srgbClr val="FF0000"/>
                </a:solidFill>
              </a:rPr>
              <a:t>nonsoy</a:t>
            </a:r>
            <a:r>
              <a:rPr lang="en-US" sz="1400" dirty="0">
                <a:solidFill>
                  <a:srgbClr val="FF0000"/>
                </a:solidFill>
              </a:rPr>
              <a:t> crops</a:t>
            </a:r>
            <a:r>
              <a:rPr lang="en-US" sz="1400" dirty="0"/>
              <a:t>)</a:t>
            </a:r>
          </a:p>
          <a:p>
            <a:pPr marL="342900" indent="-342900">
              <a:buAutoNum type="arabicPeriod"/>
            </a:pPr>
            <a:r>
              <a:rPr lang="en-US" sz="1400" dirty="0"/>
              <a:t>Look for spectral, phenological and visual differences among crops</a:t>
            </a:r>
          </a:p>
          <a:p>
            <a:pPr marL="342900" indent="-342900">
              <a:buAutoNum type="arabicPeriod"/>
            </a:pPr>
            <a:r>
              <a:rPr lang="en-US" sz="1400" dirty="0"/>
              <a:t>Create training data</a:t>
            </a:r>
          </a:p>
        </p:txBody>
      </p:sp>
      <p:sp>
        <p:nvSpPr>
          <p:cNvPr id="5" name="Rectangle 4">
            <a:extLst>
              <a:ext uri="{FF2B5EF4-FFF2-40B4-BE49-F238E27FC236}">
                <a16:creationId xmlns:a16="http://schemas.microsoft.com/office/drawing/2014/main" id="{6D39B032-8CEF-41D3-B01C-05E5FD440E2F}"/>
              </a:ext>
            </a:extLst>
          </p:cNvPr>
          <p:cNvSpPr/>
          <p:nvPr/>
        </p:nvSpPr>
        <p:spPr>
          <a:xfrm>
            <a:off x="5461274" y="0"/>
            <a:ext cx="634726" cy="369332"/>
          </a:xfrm>
          <a:prstGeom prst="rect">
            <a:avLst/>
          </a:prstGeom>
        </p:spPr>
        <p:txBody>
          <a:bodyPr wrap="none">
            <a:spAutoFit/>
          </a:bodyPr>
          <a:lstStyle/>
          <a:p>
            <a:r>
              <a:rPr lang="en-US" b="1" dirty="0"/>
              <a:t>Next</a:t>
            </a:r>
          </a:p>
        </p:txBody>
      </p:sp>
      <p:sp>
        <p:nvSpPr>
          <p:cNvPr id="6" name="TextBox 5">
            <a:extLst>
              <a:ext uri="{FF2B5EF4-FFF2-40B4-BE49-F238E27FC236}">
                <a16:creationId xmlns:a16="http://schemas.microsoft.com/office/drawing/2014/main" id="{4F9DF7F1-F325-40D0-9E25-6BBF53FC1E97}"/>
              </a:ext>
            </a:extLst>
          </p:cNvPr>
          <p:cNvSpPr txBox="1"/>
          <p:nvPr/>
        </p:nvSpPr>
        <p:spPr>
          <a:xfrm>
            <a:off x="170444" y="5993829"/>
            <a:ext cx="8498305" cy="738664"/>
          </a:xfrm>
          <a:prstGeom prst="rect">
            <a:avLst/>
          </a:prstGeom>
          <a:noFill/>
        </p:spPr>
        <p:txBody>
          <a:bodyPr wrap="square" rtlCol="0">
            <a:spAutoFit/>
          </a:bodyPr>
          <a:lstStyle/>
          <a:p>
            <a:r>
              <a:rPr lang="en-US" sz="1400" b="1" dirty="0"/>
              <a:t>New </a:t>
            </a:r>
            <a:r>
              <a:rPr lang="en-US" sz="1400" b="1" dirty="0" err="1"/>
              <a:t>soymaps</a:t>
            </a:r>
            <a:endParaRPr lang="en-US" sz="1400" b="1" dirty="0"/>
          </a:p>
          <a:p>
            <a:pPr marL="285750" indent="-285750">
              <a:buFont typeface="Arial" panose="020B0604020202020204" pitchFamily="34" charset="0"/>
              <a:buChar char="•"/>
            </a:pPr>
            <a:r>
              <a:rPr lang="en-US" sz="1400" dirty="0"/>
              <a:t>Use PLOS training data + previous soy_pts_agsat_1 training data</a:t>
            </a:r>
          </a:p>
          <a:p>
            <a:pPr marL="285750" indent="-285750">
              <a:buFont typeface="Arial" panose="020B0604020202020204" pitchFamily="34" charset="0"/>
              <a:buChar char="•"/>
            </a:pPr>
            <a:r>
              <a:rPr lang="en-US" sz="1400" dirty="0"/>
              <a:t>Center pivot</a:t>
            </a:r>
          </a:p>
        </p:txBody>
      </p:sp>
    </p:spTree>
    <p:extLst>
      <p:ext uri="{BB962C8B-B14F-4D97-AF65-F5344CB8AC3E}">
        <p14:creationId xmlns:p14="http://schemas.microsoft.com/office/powerpoint/2010/main" val="41745565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809</TotalTime>
  <Words>2395</Words>
  <Application>Microsoft Office PowerPoint</Application>
  <PresentationFormat>Widescreen</PresentationFormat>
  <Paragraphs>196</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Timing and land cover validation with Planet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23</cp:revision>
  <dcterms:created xsi:type="dcterms:W3CDTF">2019-03-07T22:52:56Z</dcterms:created>
  <dcterms:modified xsi:type="dcterms:W3CDTF">2019-03-12T00:38:06Z</dcterms:modified>
</cp:coreProperties>
</file>

<file path=docProps/thumbnail.jpeg>
</file>